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1.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9" r:id="rId2"/>
    <p:sldId id="256" r:id="rId3"/>
    <p:sldId id="260" r:id="rId4"/>
    <p:sldId id="313" r:id="rId5"/>
    <p:sldId id="268" r:id="rId6"/>
    <p:sldId id="257" r:id="rId7"/>
    <p:sldId id="312" r:id="rId8"/>
    <p:sldId id="314" r:id="rId9"/>
    <p:sldId id="315" r:id="rId10"/>
    <p:sldId id="316" r:id="rId11"/>
    <p:sldId id="317" r:id="rId12"/>
    <p:sldId id="318" r:id="rId13"/>
    <p:sldId id="328" r:id="rId14"/>
    <p:sldId id="321" r:id="rId15"/>
    <p:sldId id="322" r:id="rId16"/>
    <p:sldId id="323" r:id="rId17"/>
    <p:sldId id="325" r:id="rId18"/>
    <p:sldId id="324" r:id="rId19"/>
    <p:sldId id="326" r:id="rId20"/>
    <p:sldId id="258" r:id="rId21"/>
    <p:sldId id="319" r:id="rId22"/>
    <p:sldId id="320" r:id="rId23"/>
    <p:sldId id="327" r:id="rId24"/>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charset="0"/>
        <a:ea typeface="ＭＳ Ｐゴシック" charset="0"/>
        <a:cs typeface="Geneva" charset="0"/>
      </a:defRPr>
    </a:lvl1pPr>
    <a:lvl2pPr marL="457200" algn="l" rtl="0" eaLnBrk="0" fontAlgn="base" hangingPunct="0">
      <a:spcBef>
        <a:spcPct val="0"/>
      </a:spcBef>
      <a:spcAft>
        <a:spcPct val="0"/>
      </a:spcAft>
      <a:defRPr sz="2800" kern="1200">
        <a:solidFill>
          <a:schemeClr val="tx1"/>
        </a:solidFill>
        <a:latin typeface="Times" charset="0"/>
        <a:ea typeface="ＭＳ Ｐゴシック" charset="0"/>
        <a:cs typeface="Geneva" charset="0"/>
      </a:defRPr>
    </a:lvl2pPr>
    <a:lvl3pPr marL="914400" algn="l" rtl="0" eaLnBrk="0" fontAlgn="base" hangingPunct="0">
      <a:spcBef>
        <a:spcPct val="0"/>
      </a:spcBef>
      <a:spcAft>
        <a:spcPct val="0"/>
      </a:spcAft>
      <a:defRPr sz="2800" kern="1200">
        <a:solidFill>
          <a:schemeClr val="tx1"/>
        </a:solidFill>
        <a:latin typeface="Times" charset="0"/>
        <a:ea typeface="ＭＳ Ｐゴシック" charset="0"/>
        <a:cs typeface="Geneva" charset="0"/>
      </a:defRPr>
    </a:lvl3pPr>
    <a:lvl4pPr marL="1371600" algn="l" rtl="0" eaLnBrk="0" fontAlgn="base" hangingPunct="0">
      <a:spcBef>
        <a:spcPct val="0"/>
      </a:spcBef>
      <a:spcAft>
        <a:spcPct val="0"/>
      </a:spcAft>
      <a:defRPr sz="2800" kern="1200">
        <a:solidFill>
          <a:schemeClr val="tx1"/>
        </a:solidFill>
        <a:latin typeface="Times" charset="0"/>
        <a:ea typeface="ＭＳ Ｐゴシック" charset="0"/>
        <a:cs typeface="Geneva" charset="0"/>
      </a:defRPr>
    </a:lvl4pPr>
    <a:lvl5pPr marL="1828800" algn="l" rtl="0" eaLnBrk="0" fontAlgn="base" hangingPunct="0">
      <a:spcBef>
        <a:spcPct val="0"/>
      </a:spcBef>
      <a:spcAft>
        <a:spcPct val="0"/>
      </a:spcAft>
      <a:defRPr sz="2800" kern="1200">
        <a:solidFill>
          <a:schemeClr val="tx1"/>
        </a:solidFill>
        <a:latin typeface="Times" charset="0"/>
        <a:ea typeface="ＭＳ Ｐゴシック" charset="0"/>
        <a:cs typeface="Geneva" charset="0"/>
      </a:defRPr>
    </a:lvl5pPr>
    <a:lvl6pPr marL="2286000" algn="l" defTabSz="457200" rtl="0" eaLnBrk="1" latinLnBrk="0" hangingPunct="1">
      <a:defRPr sz="2800" kern="1200">
        <a:solidFill>
          <a:schemeClr val="tx1"/>
        </a:solidFill>
        <a:latin typeface="Times" charset="0"/>
        <a:ea typeface="ＭＳ Ｐゴシック" charset="0"/>
        <a:cs typeface="Geneva" charset="0"/>
      </a:defRPr>
    </a:lvl6pPr>
    <a:lvl7pPr marL="2743200" algn="l" defTabSz="457200" rtl="0" eaLnBrk="1" latinLnBrk="0" hangingPunct="1">
      <a:defRPr sz="2800" kern="1200">
        <a:solidFill>
          <a:schemeClr val="tx1"/>
        </a:solidFill>
        <a:latin typeface="Times" charset="0"/>
        <a:ea typeface="ＭＳ Ｐゴシック" charset="0"/>
        <a:cs typeface="Geneva" charset="0"/>
      </a:defRPr>
    </a:lvl7pPr>
    <a:lvl8pPr marL="3200400" algn="l" defTabSz="457200" rtl="0" eaLnBrk="1" latinLnBrk="0" hangingPunct="1">
      <a:defRPr sz="2800" kern="1200">
        <a:solidFill>
          <a:schemeClr val="tx1"/>
        </a:solidFill>
        <a:latin typeface="Times" charset="0"/>
        <a:ea typeface="ＭＳ Ｐゴシック" charset="0"/>
        <a:cs typeface="Geneva" charset="0"/>
      </a:defRPr>
    </a:lvl8pPr>
    <a:lvl9pPr marL="3657600" algn="l" defTabSz="457200" rtl="0" eaLnBrk="1" latinLnBrk="0" hangingPunct="1">
      <a:defRPr sz="2800" kern="1200">
        <a:solidFill>
          <a:schemeClr val="tx1"/>
        </a:solidFill>
        <a:latin typeface="Times" charset="0"/>
        <a:ea typeface="ＭＳ Ｐゴシック"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72DC"/>
    <a:srgbClr val="DDDDDD"/>
    <a:srgbClr val="ED18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p:restoredTop sz="94678"/>
  </p:normalViewPr>
  <p:slideViewPr>
    <p:cSldViewPr>
      <p:cViewPr>
        <p:scale>
          <a:sx n="120" d="100"/>
          <a:sy n="120" d="100"/>
        </p:scale>
        <p:origin x="2864" y="1832"/>
      </p:cViewPr>
      <p:guideLst>
        <p:guide orient="horz" pos="2160"/>
        <p:guide pos="2880"/>
      </p:guideLst>
    </p:cSldViewPr>
  </p:slideViewPr>
  <p:outlineViewPr>
    <p:cViewPr>
      <p:scale>
        <a:sx n="33" d="100"/>
        <a:sy n="33" d="100"/>
      </p:scale>
      <p:origin x="0" y="58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8" Type="http://schemas.openxmlformats.org/officeDocument/2006/relationships/slide" Target="slides/slide7.xml"/><Relationship Id="rId21" Type="http://schemas.openxmlformats.org/officeDocument/2006/relationships/slide" Target="slides/slide20.xml"/><Relationship Id="rId3" Type="http://schemas.openxmlformats.org/officeDocument/2006/relationships/slide" Target="slides/slide2.xml"/><Relationship Id="rId2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20" Type="http://schemas.openxmlformats.org/officeDocument/2006/relationships/slide" Target="slides/slide19.xml"/><Relationship Id="rId16" Type="http://schemas.openxmlformats.org/officeDocument/2006/relationships/slide" Target="slides/slide15.xml"/><Relationship Id="rId2" Type="http://schemas.openxmlformats.org/officeDocument/2006/relationships/slide" Target="slides/slide1.xml"/><Relationship Id="rId29" Type="http://schemas.openxmlformats.org/officeDocument/2006/relationships/customXml" Target="../customXml/item1.xml"/><Relationship Id="rId24" Type="http://schemas.openxmlformats.org/officeDocument/2006/relationships/slide" Target="slides/slide2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tableStyles" Target="tableStyle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30"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F5D25334-F349-8F44-8B94-8755F6D50274}" type="slidenum">
              <a:rPr lang="nl-NL"/>
              <a:pPr/>
              <a:t>‹nr.›</a:t>
            </a:fld>
            <a:endParaRPr lang="nl-NL"/>
          </a:p>
        </p:txBody>
      </p:sp>
    </p:spTree>
    <p:extLst>
      <p:ext uri="{BB962C8B-B14F-4D97-AF65-F5344CB8AC3E}">
        <p14:creationId xmlns:p14="http://schemas.microsoft.com/office/powerpoint/2010/main" val="226494730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21B40DD3-9EBF-D547-A9AF-FF64A1895F79}" type="slidenum">
              <a:rPr lang="nl-NL"/>
              <a:pPr/>
              <a:t>‹nr.›</a:t>
            </a:fld>
            <a:endParaRPr lang="nl-NL"/>
          </a:p>
        </p:txBody>
      </p:sp>
    </p:spTree>
    <p:extLst>
      <p:ext uri="{BB962C8B-B14F-4D97-AF65-F5344CB8AC3E}">
        <p14:creationId xmlns:p14="http://schemas.microsoft.com/office/powerpoint/2010/main" val="7462196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nl-NL"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2981ADD6-1B50-A244-AF48-FC3F3EE3D446}" type="slidenum">
              <a:rPr lang="nl-NL"/>
              <a:pPr/>
              <a:t>‹nr.›</a:t>
            </a:fld>
            <a:endParaRPr lang="nl-NL"/>
          </a:p>
        </p:txBody>
      </p:sp>
    </p:spTree>
    <p:extLst>
      <p:ext uri="{BB962C8B-B14F-4D97-AF65-F5344CB8AC3E}">
        <p14:creationId xmlns:p14="http://schemas.microsoft.com/office/powerpoint/2010/main" val="218847978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nl-NL"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195CECD2-F2A4-8043-ABD9-B85E1E9BDD3F}" type="slidenum">
              <a:rPr lang="nl-NL"/>
              <a:pPr/>
              <a:t>‹nr.›</a:t>
            </a:fld>
            <a:endParaRPr lang="nl-NL"/>
          </a:p>
        </p:txBody>
      </p:sp>
    </p:spTree>
    <p:extLst>
      <p:ext uri="{BB962C8B-B14F-4D97-AF65-F5344CB8AC3E}">
        <p14:creationId xmlns:p14="http://schemas.microsoft.com/office/powerpoint/2010/main" val="24928437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idx="1"/>
          </p:nvPr>
        </p:nvSpPr>
        <p:spPr/>
        <p:txBody>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43D1A821-E461-2F45-8995-1C6B39573580}" type="slidenum">
              <a:rPr lang="nl-NL"/>
              <a:pPr/>
              <a:t>‹nr.›</a:t>
            </a:fld>
            <a:endParaRPr lang="nl-NL"/>
          </a:p>
        </p:txBody>
      </p:sp>
    </p:spTree>
    <p:extLst>
      <p:ext uri="{BB962C8B-B14F-4D97-AF65-F5344CB8AC3E}">
        <p14:creationId xmlns:p14="http://schemas.microsoft.com/office/powerpoint/2010/main" val="16356872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529F6C92-4256-7743-ACD0-5F5D7E3D666A}" type="slidenum">
              <a:rPr lang="nl-NL"/>
              <a:pPr/>
              <a:t>‹nr.›</a:t>
            </a:fld>
            <a:endParaRPr lang="nl-NL"/>
          </a:p>
        </p:txBody>
      </p:sp>
    </p:spTree>
    <p:extLst>
      <p:ext uri="{BB962C8B-B14F-4D97-AF65-F5344CB8AC3E}">
        <p14:creationId xmlns:p14="http://schemas.microsoft.com/office/powerpoint/2010/main" val="104176116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2C7A2B54-C9EC-C449-95C8-0DC810B9FBAC}" type="slidenum">
              <a:rPr lang="nl-NL"/>
              <a:pPr/>
              <a:t>‹nr.›</a:t>
            </a:fld>
            <a:endParaRPr lang="nl-NL"/>
          </a:p>
        </p:txBody>
      </p:sp>
    </p:spTree>
    <p:extLst>
      <p:ext uri="{BB962C8B-B14F-4D97-AF65-F5344CB8AC3E}">
        <p14:creationId xmlns:p14="http://schemas.microsoft.com/office/powerpoint/2010/main" val="274413847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l-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fld id="{73F04EDC-A9F2-0F41-B519-66348F8F0A65}" type="slidenum">
              <a:rPr lang="nl-NL"/>
              <a:pPr/>
              <a:t>‹nr.›</a:t>
            </a:fld>
            <a:endParaRPr lang="nl-NL"/>
          </a:p>
        </p:txBody>
      </p:sp>
    </p:spTree>
    <p:extLst>
      <p:ext uri="{BB962C8B-B14F-4D97-AF65-F5344CB8AC3E}">
        <p14:creationId xmlns:p14="http://schemas.microsoft.com/office/powerpoint/2010/main" val="222912058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fld id="{7FF8BAF7-46CC-5C49-BDB6-1B7FE82A6B01}" type="slidenum">
              <a:rPr lang="nl-NL"/>
              <a:pPr/>
              <a:t>‹nr.›</a:t>
            </a:fld>
            <a:endParaRPr lang="nl-NL"/>
          </a:p>
        </p:txBody>
      </p:sp>
    </p:spTree>
    <p:extLst>
      <p:ext uri="{BB962C8B-B14F-4D97-AF65-F5344CB8AC3E}">
        <p14:creationId xmlns:p14="http://schemas.microsoft.com/office/powerpoint/2010/main" val="204992586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fld id="{0371111F-2C62-6A49-B9BB-ED0A4E28E464}" type="slidenum">
              <a:rPr lang="nl-NL"/>
              <a:pPr/>
              <a:t>‹nr.›</a:t>
            </a:fld>
            <a:endParaRPr lang="nl-NL"/>
          </a:p>
        </p:txBody>
      </p:sp>
    </p:spTree>
    <p:extLst>
      <p:ext uri="{BB962C8B-B14F-4D97-AF65-F5344CB8AC3E}">
        <p14:creationId xmlns:p14="http://schemas.microsoft.com/office/powerpoint/2010/main" val="16596961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C9C44D91-F837-3641-99ED-88D2B48A70BB}" type="slidenum">
              <a:rPr lang="nl-NL"/>
              <a:pPr/>
              <a:t>‹nr.›</a:t>
            </a:fld>
            <a:endParaRPr lang="nl-NL"/>
          </a:p>
        </p:txBody>
      </p:sp>
    </p:spTree>
    <p:extLst>
      <p:ext uri="{BB962C8B-B14F-4D97-AF65-F5344CB8AC3E}">
        <p14:creationId xmlns:p14="http://schemas.microsoft.com/office/powerpoint/2010/main" val="244168632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4F6728AB-BD9B-C344-A961-9E3BB259B81C}" type="slidenum">
              <a:rPr lang="nl-NL"/>
              <a:pPr/>
              <a:t>‹nr.›</a:t>
            </a:fld>
            <a:endParaRPr lang="nl-NL"/>
          </a:p>
        </p:txBody>
      </p:sp>
    </p:spTree>
    <p:extLst>
      <p:ext uri="{BB962C8B-B14F-4D97-AF65-F5344CB8AC3E}">
        <p14:creationId xmlns:p14="http://schemas.microsoft.com/office/powerpoint/2010/main" val="3961663470"/>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Geneva" charset="0"/>
              </a:defRPr>
            </a:lvl1pPr>
          </a:lstStyle>
          <a:p>
            <a:pPr>
              <a:defRPr/>
            </a:pPr>
            <a:endParaRPr lang="nl-N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Geneva" charset="0"/>
              </a:defRPr>
            </a:lvl1pPr>
          </a:lstStyle>
          <a:p>
            <a:pPr>
              <a:defRPr/>
            </a:pPr>
            <a:endParaRPr lang="nl-N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8284030-2A93-9845-BFE7-2084C7AA72CB}" type="slidenum">
              <a:rPr lang="nl-NL"/>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rtl="0" eaLnBrk="0" fontAlgn="base" hangingPunct="0">
        <a:spcBef>
          <a:spcPct val="0"/>
        </a:spcBef>
        <a:spcAft>
          <a:spcPct val="0"/>
        </a:spcAft>
        <a:defRPr sz="4400">
          <a:solidFill>
            <a:schemeClr val="tx2"/>
          </a:solidFill>
          <a:latin typeface="+mj-lt"/>
          <a:ea typeface="ＭＳ Ｐゴシック" charset="0"/>
          <a:cs typeface="Geneva" pitchFamily="-108" charset="-128"/>
        </a:defRPr>
      </a:lvl1pPr>
      <a:lvl2pPr algn="ctr" rtl="0" eaLnBrk="0" fontAlgn="base" hangingPunct="0">
        <a:spcBef>
          <a:spcPct val="0"/>
        </a:spcBef>
        <a:spcAft>
          <a:spcPct val="0"/>
        </a:spcAft>
        <a:defRPr sz="4400">
          <a:solidFill>
            <a:schemeClr val="tx2"/>
          </a:solidFill>
          <a:latin typeface="Times" charset="0"/>
          <a:ea typeface="ＭＳ Ｐゴシック" charset="0"/>
          <a:cs typeface="Geneva" pitchFamily="-108" charset="-128"/>
        </a:defRPr>
      </a:lvl2pPr>
      <a:lvl3pPr algn="ctr" rtl="0" eaLnBrk="0" fontAlgn="base" hangingPunct="0">
        <a:spcBef>
          <a:spcPct val="0"/>
        </a:spcBef>
        <a:spcAft>
          <a:spcPct val="0"/>
        </a:spcAft>
        <a:defRPr sz="4400">
          <a:solidFill>
            <a:schemeClr val="tx2"/>
          </a:solidFill>
          <a:latin typeface="Times" charset="0"/>
          <a:ea typeface="ＭＳ Ｐゴシック" charset="0"/>
          <a:cs typeface="Geneva" pitchFamily="-108" charset="-128"/>
        </a:defRPr>
      </a:lvl3pPr>
      <a:lvl4pPr algn="ctr" rtl="0" eaLnBrk="0" fontAlgn="base" hangingPunct="0">
        <a:spcBef>
          <a:spcPct val="0"/>
        </a:spcBef>
        <a:spcAft>
          <a:spcPct val="0"/>
        </a:spcAft>
        <a:defRPr sz="4400">
          <a:solidFill>
            <a:schemeClr val="tx2"/>
          </a:solidFill>
          <a:latin typeface="Times" charset="0"/>
          <a:ea typeface="ＭＳ Ｐゴシック" charset="0"/>
          <a:cs typeface="Geneva" pitchFamily="-108" charset="-128"/>
        </a:defRPr>
      </a:lvl4pPr>
      <a:lvl5pPr algn="ctr" rtl="0" eaLnBrk="0" fontAlgn="base" hangingPunct="0">
        <a:spcBef>
          <a:spcPct val="0"/>
        </a:spcBef>
        <a:spcAft>
          <a:spcPct val="0"/>
        </a:spcAft>
        <a:defRPr sz="4400">
          <a:solidFill>
            <a:schemeClr val="tx2"/>
          </a:solidFill>
          <a:latin typeface="Times" charset="0"/>
          <a:ea typeface="ＭＳ Ｐゴシック" charset="0"/>
          <a:cs typeface="Geneva" pitchFamily="-108" charset="-128"/>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Geneva" pitchFamily="-108" charset="-128"/>
        </a:defRPr>
      </a:lvl1pPr>
      <a:lvl2pPr marL="742950" indent="-285750" algn="l" rtl="0" eaLnBrk="0" fontAlgn="base" hangingPunct="0">
        <a:spcBef>
          <a:spcPct val="20000"/>
        </a:spcBef>
        <a:spcAft>
          <a:spcPct val="0"/>
        </a:spcAft>
        <a:buChar char="–"/>
        <a:defRPr sz="2800">
          <a:solidFill>
            <a:schemeClr val="tx1"/>
          </a:solidFill>
          <a:latin typeface="+mn-lt"/>
          <a:ea typeface="Geneva" pitchFamily="-108" charset="-128"/>
          <a:cs typeface="Geneva"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Geneva" pitchFamily="-108" charset="-128"/>
        </a:defRPr>
      </a:lvl6pPr>
      <a:lvl7pPr marL="2971800" indent="-228600" algn="l" rtl="0" fontAlgn="base">
        <a:spcBef>
          <a:spcPct val="20000"/>
        </a:spcBef>
        <a:spcAft>
          <a:spcPct val="0"/>
        </a:spcAft>
        <a:buChar char="»"/>
        <a:defRPr sz="2000">
          <a:solidFill>
            <a:schemeClr val="tx1"/>
          </a:solidFill>
          <a:latin typeface="+mn-lt"/>
          <a:ea typeface="Geneva" pitchFamily="-108" charset="-128"/>
        </a:defRPr>
      </a:lvl7pPr>
      <a:lvl8pPr marL="3429000" indent="-228600" algn="l" rtl="0" fontAlgn="base">
        <a:spcBef>
          <a:spcPct val="20000"/>
        </a:spcBef>
        <a:spcAft>
          <a:spcPct val="0"/>
        </a:spcAft>
        <a:buChar char="»"/>
        <a:defRPr sz="2000">
          <a:solidFill>
            <a:schemeClr val="tx1"/>
          </a:solidFill>
          <a:latin typeface="+mn-lt"/>
          <a:ea typeface="Geneva" pitchFamily="-108" charset="-128"/>
        </a:defRPr>
      </a:lvl8pPr>
      <a:lvl9pPr marL="3886200" indent="-228600" algn="l" rtl="0" fontAlgn="base">
        <a:spcBef>
          <a:spcPct val="20000"/>
        </a:spcBef>
        <a:spcAft>
          <a:spcPct val="0"/>
        </a:spcAft>
        <a:buChar char="»"/>
        <a:defRPr sz="2000">
          <a:solidFill>
            <a:schemeClr val="tx1"/>
          </a:solidFill>
          <a:latin typeface="+mn-lt"/>
          <a:ea typeface="Geneva"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4495800"/>
            <a:ext cx="7772400" cy="1143000"/>
          </a:xfrm>
        </p:spPr>
        <p:txBody>
          <a:bodyPr/>
          <a:lstStyle/>
          <a:p>
            <a:pPr eaLnBrk="1" hangingPunct="1"/>
            <a:r>
              <a:rPr lang="nl-NL">
                <a:latin typeface="Times New Roman" charset="0"/>
                <a:cs typeface="Geneva" charset="0"/>
              </a:rPr>
              <a:t>Protectionisme versus Internationale samenwerking</a:t>
            </a:r>
          </a:p>
        </p:txBody>
      </p:sp>
      <p:sp>
        <p:nvSpPr>
          <p:cNvPr id="5125" name="Rectangle 5"/>
          <p:cNvSpPr>
            <a:spLocks noChangeArrowheads="1"/>
          </p:cNvSpPr>
          <p:nvPr/>
        </p:nvSpPr>
        <p:spPr bwMode="auto">
          <a:xfrm>
            <a:off x="3124200" y="6019800"/>
            <a:ext cx="29908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nl-NL" sz="2400">
                <a:solidFill>
                  <a:srgbClr val="ED181E"/>
                </a:solidFill>
                <a:latin typeface="Times New Roman" charset="0"/>
              </a:rPr>
              <a:t>Klik om verder te gaan</a:t>
            </a:r>
            <a:endParaRPr lang="nl-NL" sz="240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019300"/>
            <a:ext cx="7620000" cy="233742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125">
                                            <p:txEl>
                                              <p:pRg st="0" end="0"/>
                                            </p:txEl>
                                          </p:spTgt>
                                        </p:tgtEl>
                                        <p:attrNameLst>
                                          <p:attrName>style.visibility</p:attrName>
                                        </p:attrNameLst>
                                      </p:cBhvr>
                                      <p:to>
                                        <p:strVal val="visible"/>
                                      </p:to>
                                    </p:set>
                                    <p:animEffect transition="in" filter="dissolve">
                                      <p:cBhvr>
                                        <p:cTn id="11" dur="500"/>
                                        <p:tgtEl>
                                          <p:spTgt spid="51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5"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Handelsverdragen</a:t>
            </a:r>
          </a:p>
        </p:txBody>
      </p:sp>
      <p:sp>
        <p:nvSpPr>
          <p:cNvPr id="3080" name="Rectangle 8"/>
          <p:cNvSpPr>
            <a:spLocks noGrp="1" noChangeArrowheads="1"/>
          </p:cNvSpPr>
          <p:nvPr>
            <p:ph type="body" sz="half" idx="2"/>
          </p:nvPr>
        </p:nvSpPr>
        <p:spPr>
          <a:xfrm>
            <a:off x="685800" y="1600200"/>
            <a:ext cx="7772400" cy="4953000"/>
          </a:xfrm>
          <a:noFill/>
        </p:spPr>
        <p:txBody>
          <a:bodyPr/>
          <a:lstStyle/>
          <a:p>
            <a:r>
              <a:rPr lang="nl-NL" sz="2400" dirty="0">
                <a:latin typeface="Times New Roman" charset="0"/>
                <a:cs typeface="Times New Roman" charset="0"/>
              </a:rPr>
              <a:t>Landen maken onderling afspraken en sluiten andere landen uit bij de handel in producten en diensten.</a:t>
            </a:r>
          </a:p>
          <a:p>
            <a:pPr>
              <a:buFontTx/>
              <a:buNone/>
            </a:pPr>
            <a:r>
              <a:rPr lang="nl-NL" sz="2400" dirty="0" smtClean="0">
                <a:latin typeface="Times New Roman" charset="0"/>
                <a:cs typeface="Times New Roman" charset="0"/>
              </a:rPr>
              <a:t>Voorbeeld:</a:t>
            </a:r>
            <a:endParaRPr lang="en-US" sz="2400" dirty="0">
              <a:latin typeface="Times New Roman" charset="0"/>
              <a:cs typeface="Times New Roman" charset="0"/>
            </a:endParaRPr>
          </a:p>
          <a:p>
            <a:pPr eaLnBrk="1" hangingPunct="1"/>
            <a:r>
              <a:rPr lang="nl-NL" sz="2400" dirty="0">
                <a:latin typeface="Times New Roman" charset="0"/>
                <a:cs typeface="Times New Roman" charset="0"/>
              </a:rPr>
              <a:t>Land A, B en C handelen onderling met elkaar. Land C exporteert voor € 400 mld. naar land A en € 500 mld. naar Land B.</a:t>
            </a:r>
          </a:p>
          <a:p>
            <a:pPr eaLnBrk="1" hangingPunct="1">
              <a:buFontTx/>
              <a:buNone/>
            </a:pPr>
            <a:r>
              <a:rPr lang="nl-NL" sz="2400" b="1" dirty="0">
                <a:latin typeface="Times New Roman" charset="0"/>
                <a:cs typeface="Times New Roman" charset="0"/>
              </a:rPr>
              <a:t>Handelsverdragen</a:t>
            </a:r>
            <a:r>
              <a:rPr lang="nl-NL" sz="2400" dirty="0">
                <a:latin typeface="Times New Roman" charset="0"/>
                <a:cs typeface="Times New Roman" charset="0"/>
              </a:rPr>
              <a:t>: De landen A en B gaan voortaan alleen onderling handelen en sluiten land C uit. Land A levert voortaan voor € 500 mld. meer aan land B en land B levert 400 mld. meer aan land A (de hoeveelheden die vroeger Land C exporteerde naar beide landen)</a:t>
            </a:r>
            <a:r>
              <a:rPr lang="nl-NL" sz="2400" dirty="0" smtClean="0">
                <a:latin typeface="Times New Roman" charset="0"/>
                <a:cs typeface="Times New Roman" charset="0"/>
              </a:rPr>
              <a:t>.</a:t>
            </a:r>
            <a:endParaRPr lang="nl-NL" sz="2400" dirty="0">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Non-tarifiaire belemmeringen</a:t>
            </a:r>
          </a:p>
        </p:txBody>
      </p:sp>
      <p:sp>
        <p:nvSpPr>
          <p:cNvPr id="3080" name="Rectangle 8"/>
          <p:cNvSpPr>
            <a:spLocks noGrp="1" noChangeArrowheads="1"/>
          </p:cNvSpPr>
          <p:nvPr>
            <p:ph type="body" sz="half" idx="2"/>
          </p:nvPr>
        </p:nvSpPr>
        <p:spPr>
          <a:xfrm>
            <a:off x="685800" y="1600200"/>
            <a:ext cx="7772400" cy="4953000"/>
          </a:xfrm>
          <a:noFill/>
        </p:spPr>
        <p:txBody>
          <a:bodyPr/>
          <a:lstStyle/>
          <a:p>
            <a:r>
              <a:rPr lang="nl-NL" sz="2400" dirty="0">
                <a:latin typeface="Times" charset="0"/>
                <a:cs typeface="Geneva" charset="0"/>
              </a:rPr>
              <a:t>Strenge wettelijke en administratieve regelingen voor importgoederen (bijv. milieueisen, vergunningen, douaneformaliteiten).</a:t>
            </a:r>
            <a:endParaRPr lang="en-US" sz="2400" dirty="0">
              <a:latin typeface="Times" charset="0"/>
              <a:cs typeface="Geneva" charset="0"/>
            </a:endParaRPr>
          </a:p>
          <a:p>
            <a:pPr>
              <a:buFontTx/>
              <a:buNone/>
            </a:pPr>
            <a:r>
              <a:rPr lang="en-US" sz="2400" dirty="0" err="1" smtClean="0">
                <a:latin typeface="Times New Roman" charset="0"/>
                <a:cs typeface="Times New Roman" charset="0"/>
              </a:rPr>
              <a:t>Voorbeeld</a:t>
            </a:r>
            <a:r>
              <a:rPr lang="en-US" sz="2400" dirty="0" smtClean="0">
                <a:latin typeface="Times New Roman" charset="0"/>
                <a:cs typeface="Times New Roman" charset="0"/>
              </a:rPr>
              <a:t>:</a:t>
            </a:r>
            <a:r>
              <a:rPr lang="nl-NL" sz="2400" dirty="0" smtClean="0">
                <a:latin typeface="Times New Roman" charset="0"/>
                <a:cs typeface="Times New Roman" charset="0"/>
              </a:rPr>
              <a:t> </a:t>
            </a:r>
            <a:endParaRPr lang="en-US" sz="2400" dirty="0">
              <a:latin typeface="Times New Roman" charset="0"/>
              <a:cs typeface="Times New Roman" charset="0"/>
            </a:endParaRPr>
          </a:p>
          <a:p>
            <a:pPr eaLnBrk="1" hangingPunct="1"/>
            <a:r>
              <a:rPr lang="nl-NL" sz="2400" dirty="0">
                <a:latin typeface="Times New Roman" charset="0"/>
                <a:cs typeface="Times New Roman" charset="0"/>
              </a:rPr>
              <a:t>Een land importeert buitenlandse producten. Consumenten kunnen eigen en buitenlandse producten eenvoudig kopen.</a:t>
            </a:r>
          </a:p>
          <a:p>
            <a:pPr eaLnBrk="1" hangingPunct="1">
              <a:buFontTx/>
              <a:buNone/>
            </a:pPr>
            <a:r>
              <a:rPr lang="nl-NL" sz="2400" b="1" dirty="0">
                <a:latin typeface="Times New Roman" charset="0"/>
                <a:cs typeface="Times New Roman" charset="0"/>
              </a:rPr>
              <a:t>Non-</a:t>
            </a:r>
            <a:r>
              <a:rPr lang="nl-NL" sz="2400" b="1" dirty="0" err="1">
                <a:latin typeface="Times New Roman" charset="0"/>
                <a:cs typeface="Times New Roman" charset="0"/>
              </a:rPr>
              <a:t>tarifiaire</a:t>
            </a:r>
            <a:r>
              <a:rPr lang="nl-NL" sz="2400" b="1" dirty="0">
                <a:latin typeface="Times New Roman" charset="0"/>
                <a:cs typeface="Times New Roman" charset="0"/>
              </a:rPr>
              <a:t> belemmeringen</a:t>
            </a:r>
            <a:r>
              <a:rPr lang="nl-NL" sz="2400" dirty="0">
                <a:latin typeface="Times New Roman" charset="0"/>
                <a:cs typeface="Times New Roman" charset="0"/>
              </a:rPr>
              <a:t>: Het land stelt hogere milieueisen (testen kost tijd en geld), eist voortaan vergunningen (die tijd kosten), aan de grenzen gelden er (omslachtige) douaneformaliteiten. Consumenten kopen de gemakkelijker te verkrijgen eigen producten</a:t>
            </a:r>
            <a:r>
              <a:rPr lang="nl-NL" sz="2400" dirty="0" smtClean="0">
                <a:latin typeface="Times New Roman" charset="0"/>
                <a:cs typeface="Times New Roman" charset="0"/>
              </a:rPr>
              <a:t>.</a:t>
            </a:r>
            <a:endParaRPr lang="nl-NL" sz="2400" dirty="0">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Beperking van vreemde valuta</a:t>
            </a:r>
          </a:p>
        </p:txBody>
      </p:sp>
      <p:sp>
        <p:nvSpPr>
          <p:cNvPr id="3080" name="Rectangle 8"/>
          <p:cNvSpPr>
            <a:spLocks noGrp="1" noChangeArrowheads="1"/>
          </p:cNvSpPr>
          <p:nvPr>
            <p:ph type="body" sz="half" idx="2"/>
          </p:nvPr>
        </p:nvSpPr>
        <p:spPr>
          <a:xfrm>
            <a:off x="685800" y="1600200"/>
            <a:ext cx="7772400" cy="4953000"/>
          </a:xfrm>
          <a:noFill/>
        </p:spPr>
        <p:txBody>
          <a:bodyPr/>
          <a:lstStyle/>
          <a:p>
            <a:r>
              <a:rPr lang="nl-NL" sz="2400" dirty="0">
                <a:latin typeface="Times" charset="0"/>
                <a:cs typeface="Geneva" charset="0"/>
              </a:rPr>
              <a:t>Vreemde valuta (buitenlands geld) worden verboden. Buitenlandse producten kunnen niet meer worden gekocht.</a:t>
            </a:r>
            <a:endParaRPr lang="en-US" sz="2400" dirty="0">
              <a:latin typeface="Times" charset="0"/>
              <a:cs typeface="Geneva" charset="0"/>
            </a:endParaRPr>
          </a:p>
          <a:p>
            <a:pPr>
              <a:buFontTx/>
              <a:buNone/>
            </a:pPr>
            <a:r>
              <a:rPr lang="nl-NL" sz="2400" i="1" dirty="0" smtClean="0">
                <a:latin typeface="Times New Roman" charset="0"/>
                <a:cs typeface="Times New Roman" charset="0"/>
              </a:rPr>
              <a:t>Voorbeeld</a:t>
            </a:r>
            <a:r>
              <a:rPr lang="nl-NL" sz="2400" dirty="0" smtClean="0">
                <a:latin typeface="Times New Roman" charset="0"/>
                <a:cs typeface="Times New Roman" charset="0"/>
              </a:rPr>
              <a:t>:</a:t>
            </a:r>
            <a:endParaRPr lang="en-US" sz="2400" dirty="0">
              <a:latin typeface="Times New Roman" charset="0"/>
              <a:cs typeface="Times New Roman" charset="0"/>
            </a:endParaRPr>
          </a:p>
          <a:p>
            <a:pPr eaLnBrk="1" hangingPunct="1"/>
            <a:r>
              <a:rPr lang="nl-NL" sz="2400" dirty="0">
                <a:latin typeface="Times New Roman" charset="0"/>
                <a:cs typeface="Times New Roman" charset="0"/>
              </a:rPr>
              <a:t>Een land importeert voor $ 500 mld. buitenlandse producten die ook in dollars worden betaald. </a:t>
            </a:r>
          </a:p>
          <a:p>
            <a:pPr eaLnBrk="1" hangingPunct="1">
              <a:buFontTx/>
              <a:buNone/>
            </a:pPr>
            <a:r>
              <a:rPr lang="nl-NL" sz="2400" b="1" dirty="0">
                <a:latin typeface="Times New Roman" charset="0"/>
                <a:cs typeface="Times New Roman" charset="0"/>
              </a:rPr>
              <a:t>Beperking van vreemde valuta</a:t>
            </a:r>
            <a:r>
              <a:rPr lang="nl-NL" sz="2400" dirty="0">
                <a:latin typeface="Times New Roman" charset="0"/>
                <a:cs typeface="Times New Roman" charset="0"/>
              </a:rPr>
              <a:t>: De dollar wordt verboden. Consumenten kunnen dus bij banken de eigen munt niet meer wisselen tegen de dollar. Er kunnen dus geen producten meer worden gekocht die in dollars moeten worden betaald. Consumenten moeten dus meer eigen producten kopen (voor een bedrag van 500 mld. dollar)</a:t>
            </a:r>
            <a:r>
              <a:rPr lang="nl-NL" sz="2400" dirty="0" smtClean="0">
                <a:latin typeface="Times New Roman" charset="0"/>
                <a:cs typeface="Times New Roman" charset="0"/>
              </a:rPr>
              <a:t>.</a:t>
            </a:r>
            <a:endParaRPr lang="nl-NL" sz="2400" dirty="0">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Protectie versus Samenwerking</a:t>
            </a:r>
          </a:p>
        </p:txBody>
      </p:sp>
      <p:sp>
        <p:nvSpPr>
          <p:cNvPr id="3080" name="Rectangle 8"/>
          <p:cNvSpPr>
            <a:spLocks noGrp="1" noChangeArrowheads="1"/>
          </p:cNvSpPr>
          <p:nvPr>
            <p:ph type="body" sz="half" idx="2"/>
          </p:nvPr>
        </p:nvSpPr>
        <p:spPr>
          <a:xfrm>
            <a:off x="685800" y="1600200"/>
            <a:ext cx="7772400" cy="4953000"/>
          </a:xfrm>
          <a:noFill/>
        </p:spPr>
        <p:txBody>
          <a:bodyPr/>
          <a:lstStyle/>
          <a:p>
            <a:r>
              <a:rPr lang="nl-NL" sz="2400" dirty="0" smtClean="0">
                <a:latin typeface="Times" charset="0"/>
                <a:cs typeface="Geneva" charset="0"/>
              </a:rPr>
              <a:t>Algemene opvatting:</a:t>
            </a:r>
          </a:p>
          <a:p>
            <a:pPr>
              <a:buFontTx/>
              <a:buNone/>
            </a:pPr>
            <a:endParaRPr lang="nl-NL" sz="2400" dirty="0" smtClean="0">
              <a:latin typeface="Times" charset="0"/>
              <a:cs typeface="Geneva" charset="0"/>
            </a:endParaRPr>
          </a:p>
          <a:p>
            <a:pPr>
              <a:buFontTx/>
              <a:buNone/>
            </a:pPr>
            <a:r>
              <a:rPr lang="nl-NL" sz="2400" dirty="0" smtClean="0">
                <a:latin typeface="Times" charset="0"/>
                <a:cs typeface="Geneva" charset="0"/>
              </a:rPr>
              <a:t>PROTECTIE WERKT NIET !!!</a:t>
            </a:r>
          </a:p>
          <a:p>
            <a:pPr>
              <a:buFontTx/>
              <a:buNone/>
            </a:pPr>
            <a:endParaRPr lang="nl-NL" sz="2400" dirty="0" smtClean="0">
              <a:latin typeface="Times" charset="0"/>
              <a:cs typeface="Geneva" charset="0"/>
            </a:endParaRPr>
          </a:p>
          <a:p>
            <a:r>
              <a:rPr lang="nl-NL" sz="2400" dirty="0" smtClean="0">
                <a:latin typeface="Times" charset="0"/>
                <a:cs typeface="Geneva" charset="0"/>
              </a:rPr>
              <a:t>Protectie lokt protectie uit </a:t>
            </a:r>
            <a:r>
              <a:rPr lang="nl-NL" sz="2400" i="1" dirty="0" smtClean="0">
                <a:latin typeface="Times" charset="0"/>
                <a:cs typeface="Geneva" charset="0"/>
              </a:rPr>
              <a:t>(= Retorsie)</a:t>
            </a:r>
          </a:p>
          <a:p>
            <a:pPr>
              <a:buFontTx/>
              <a:buNone/>
            </a:pPr>
            <a:r>
              <a:rPr lang="nl-NL" sz="2400" dirty="0" smtClean="0">
                <a:latin typeface="Times" charset="0"/>
                <a:cs typeface="Geneva" charset="0"/>
              </a:rPr>
              <a:t>	Gevolg: handelsoorlogen</a:t>
            </a:r>
          </a:p>
          <a:p>
            <a:pPr>
              <a:buFontTx/>
              <a:buNone/>
            </a:pPr>
            <a:endParaRPr lang="nl-NL" sz="2400" dirty="0" smtClean="0">
              <a:latin typeface="Times" charset="0"/>
              <a:cs typeface="Geneva" charset="0"/>
            </a:endParaRPr>
          </a:p>
          <a:p>
            <a:pPr>
              <a:buFontTx/>
              <a:buNone/>
            </a:pPr>
            <a:r>
              <a:rPr lang="nl-NL" sz="2400" dirty="0" smtClean="0">
                <a:latin typeface="Times" charset="0"/>
                <a:cs typeface="Geneva" charset="0"/>
              </a:rPr>
              <a:t>DAAROM:</a:t>
            </a:r>
          </a:p>
          <a:p>
            <a:r>
              <a:rPr lang="nl-NL" sz="2400" dirty="0" smtClean="0">
                <a:latin typeface="Times" charset="0"/>
                <a:cs typeface="Geneva" charset="0"/>
              </a:rPr>
              <a:t>Samenwerkingsverbanden die protectionisme moeten voorkomen.</a:t>
            </a:r>
            <a:r>
              <a:rPr lang="nl-NL" sz="2400" dirty="0" smtClean="0">
                <a:solidFill>
                  <a:srgbClr val="ED181E"/>
                </a:solidFill>
                <a:latin typeface="Times New Roman" charset="0"/>
                <a:cs typeface="Times New Roman"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2" end="2"/>
                                            </p:txEl>
                                          </p:spTgt>
                                        </p:tgtEl>
                                        <p:attrNameLst>
                                          <p:attrName>style.visibility</p:attrName>
                                        </p:attrNameLst>
                                      </p:cBhvr>
                                      <p:to>
                                        <p:strVal val="visible"/>
                                      </p:to>
                                    </p:set>
                                    <p:animEffect transition="in" filter="dissolve">
                                      <p:cBhvr>
                                        <p:cTn id="11" dur="500"/>
                                        <p:tgtEl>
                                          <p:spTgt spid="3080">
                                            <p:txEl>
                                              <p:pRg st="2" end="2"/>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4" end="4"/>
                                            </p:txEl>
                                          </p:spTgt>
                                        </p:tgtEl>
                                        <p:attrNameLst>
                                          <p:attrName>style.visibility</p:attrName>
                                        </p:attrNameLst>
                                      </p:cBhvr>
                                      <p:to>
                                        <p:strVal val="visible"/>
                                      </p:to>
                                    </p:set>
                                    <p:animEffect transition="in" filter="dissolve">
                                      <p:cBhvr>
                                        <p:cTn id="15" dur="500"/>
                                        <p:tgtEl>
                                          <p:spTgt spid="3080">
                                            <p:txEl>
                                              <p:pRg st="4" end="4"/>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5" end="5"/>
                                            </p:txEl>
                                          </p:spTgt>
                                        </p:tgtEl>
                                        <p:attrNameLst>
                                          <p:attrName>style.visibility</p:attrName>
                                        </p:attrNameLst>
                                      </p:cBhvr>
                                      <p:to>
                                        <p:strVal val="visible"/>
                                      </p:to>
                                    </p:set>
                                    <p:animEffect transition="in" filter="dissolve">
                                      <p:cBhvr>
                                        <p:cTn id="19" dur="500"/>
                                        <p:tgtEl>
                                          <p:spTgt spid="3080">
                                            <p:txEl>
                                              <p:pRg st="5" end="5"/>
                                            </p:txEl>
                                          </p:spTgt>
                                        </p:tgtEl>
                                      </p:cBhvr>
                                    </p:animEffect>
                                  </p:childTnLst>
                                </p:cTn>
                              </p:par>
                            </p:childTnLst>
                          </p:cTn>
                        </p:par>
                        <p:par>
                          <p:cTn id="20" fill="hold" nodeType="afterGroup">
                            <p:stCondLst>
                              <p:cond delay="6000"/>
                            </p:stCondLst>
                            <p:childTnLst>
                              <p:par>
                                <p:cTn id="21" presetID="9" presetClass="entr" presetSubtype="0" fill="hold" grpId="0" nodeType="afterEffect">
                                  <p:stCondLst>
                                    <p:cond delay="1000"/>
                                  </p:stCondLst>
                                  <p:childTnLst>
                                    <p:set>
                                      <p:cBhvr>
                                        <p:cTn id="22" dur="1" fill="hold">
                                          <p:stCondLst>
                                            <p:cond delay="0"/>
                                          </p:stCondLst>
                                        </p:cTn>
                                        <p:tgtEl>
                                          <p:spTgt spid="3080">
                                            <p:txEl>
                                              <p:pRg st="7" end="7"/>
                                            </p:txEl>
                                          </p:spTgt>
                                        </p:tgtEl>
                                        <p:attrNameLst>
                                          <p:attrName>style.visibility</p:attrName>
                                        </p:attrNameLst>
                                      </p:cBhvr>
                                      <p:to>
                                        <p:strVal val="visible"/>
                                      </p:to>
                                    </p:set>
                                    <p:animEffect transition="in" filter="dissolve">
                                      <p:cBhvr>
                                        <p:cTn id="23" dur="500"/>
                                        <p:tgtEl>
                                          <p:spTgt spid="3080">
                                            <p:txEl>
                                              <p:pRg st="7" end="7"/>
                                            </p:txEl>
                                          </p:spTgt>
                                        </p:tgtEl>
                                      </p:cBhvr>
                                    </p:animEffect>
                                  </p:childTnLst>
                                </p:cTn>
                              </p:par>
                            </p:childTnLst>
                          </p:cTn>
                        </p:par>
                        <p:par>
                          <p:cTn id="24" fill="hold" nodeType="afterGroup">
                            <p:stCondLst>
                              <p:cond delay="7500"/>
                            </p:stCondLst>
                            <p:childTnLst>
                              <p:par>
                                <p:cTn id="25" presetID="9" presetClass="entr" presetSubtype="0" fill="hold" grpId="0" nodeType="afterEffect">
                                  <p:stCondLst>
                                    <p:cond delay="1000"/>
                                  </p:stCondLst>
                                  <p:childTnLst>
                                    <p:set>
                                      <p:cBhvr>
                                        <p:cTn id="26" dur="1" fill="hold">
                                          <p:stCondLst>
                                            <p:cond delay="0"/>
                                          </p:stCondLst>
                                        </p:cTn>
                                        <p:tgtEl>
                                          <p:spTgt spid="3080">
                                            <p:txEl>
                                              <p:pRg st="8" end="8"/>
                                            </p:txEl>
                                          </p:spTgt>
                                        </p:tgtEl>
                                        <p:attrNameLst>
                                          <p:attrName>style.visibility</p:attrName>
                                        </p:attrNameLst>
                                      </p:cBhvr>
                                      <p:to>
                                        <p:strVal val="visible"/>
                                      </p:to>
                                    </p:set>
                                    <p:animEffect transition="in" filter="dissolve">
                                      <p:cBhvr>
                                        <p:cTn id="27" dur="500"/>
                                        <p:tgtEl>
                                          <p:spTgt spid="308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nl-NL">
                <a:latin typeface="Times New Roman" charset="0"/>
                <a:cs typeface="Geneva" charset="0"/>
              </a:rPr>
              <a:t>Samenwerkingsverbanden </a:t>
            </a:r>
            <a:r>
              <a:rPr lang="nl-NL" sz="1800">
                <a:latin typeface="Times New Roman" charset="0"/>
                <a:cs typeface="Geneva" charset="0"/>
              </a:rPr>
              <a:t>(algemeen)</a:t>
            </a:r>
          </a:p>
        </p:txBody>
      </p:sp>
      <p:sp>
        <p:nvSpPr>
          <p:cNvPr id="15365" name="Rectangle 5"/>
          <p:cNvSpPr>
            <a:spLocks noGrp="1" noChangeArrowheads="1"/>
          </p:cNvSpPr>
          <p:nvPr>
            <p:ph type="body" sz="half" idx="2"/>
          </p:nvPr>
        </p:nvSpPr>
        <p:spPr>
          <a:xfrm>
            <a:off x="685800" y="1981200"/>
            <a:ext cx="7772400" cy="4114800"/>
          </a:xfrm>
          <a:noFill/>
        </p:spPr>
        <p:txBody>
          <a:bodyPr/>
          <a:lstStyle/>
          <a:p>
            <a:pPr marL="514350" indent="-514350" eaLnBrk="1" hangingPunct="1">
              <a:buFont typeface="Times" charset="0"/>
              <a:buAutoNum type="arabicPeriod"/>
            </a:pPr>
            <a:r>
              <a:rPr lang="nl-NL" sz="2800" dirty="0">
                <a:latin typeface="Times New Roman" charset="0"/>
                <a:cs typeface="Geneva" charset="0"/>
              </a:rPr>
              <a:t>Vrijhandelszone</a:t>
            </a:r>
          </a:p>
          <a:p>
            <a:pPr marL="514350" indent="-514350" eaLnBrk="1" hangingPunct="1">
              <a:buFont typeface="Times" charset="0"/>
              <a:buAutoNum type="arabicPeriod"/>
            </a:pPr>
            <a:r>
              <a:rPr lang="nl-NL" sz="2800" dirty="0">
                <a:latin typeface="Times New Roman" charset="0"/>
                <a:cs typeface="Geneva" charset="0"/>
              </a:rPr>
              <a:t>Douane unie</a:t>
            </a:r>
          </a:p>
          <a:p>
            <a:pPr marL="514350" indent="-514350" eaLnBrk="1" hangingPunct="1">
              <a:buFont typeface="Times" charset="0"/>
              <a:buAutoNum type="arabicPeriod"/>
            </a:pPr>
            <a:r>
              <a:rPr lang="nl-NL" sz="2800" dirty="0">
                <a:latin typeface="Times New Roman" charset="0"/>
                <a:cs typeface="Geneva" charset="0"/>
              </a:rPr>
              <a:t>Gemeenschappelijke markt</a:t>
            </a:r>
          </a:p>
          <a:p>
            <a:pPr marL="514350" indent="-514350" eaLnBrk="1" hangingPunct="1">
              <a:buFont typeface="Times" charset="0"/>
              <a:buAutoNum type="arabicPeriod"/>
            </a:pPr>
            <a:r>
              <a:rPr lang="nl-NL" sz="2800" dirty="0">
                <a:latin typeface="Times New Roman" charset="0"/>
                <a:cs typeface="Geneva" charset="0"/>
              </a:rPr>
              <a:t>Economische unie</a:t>
            </a:r>
          </a:p>
          <a:p>
            <a:pPr marL="514350" indent="-514350" eaLnBrk="1" hangingPunct="1">
              <a:buFont typeface="Times" charset="0"/>
              <a:buAutoNum type="arabicPeriod"/>
            </a:pPr>
            <a:r>
              <a:rPr lang="nl-NL" sz="2800" dirty="0">
                <a:latin typeface="Times New Roman" charset="0"/>
                <a:cs typeface="Geneva" charset="0"/>
              </a:rPr>
              <a:t>Monetaire unie</a:t>
            </a:r>
          </a:p>
          <a:p>
            <a:pPr marL="514350" indent="-514350" eaLnBrk="1" hangingPunct="1">
              <a:buFont typeface="Times" charset="0"/>
              <a:buAutoNum type="arabicPeriod"/>
            </a:pPr>
            <a:endParaRPr lang="nl-NL" sz="2800" dirty="0">
              <a:latin typeface="Times New Roman" charset="0"/>
              <a:cs typeface="Geneva" charset="0"/>
            </a:endParaRPr>
          </a:p>
          <a:p>
            <a:pPr marL="514350" indent="-514350" eaLnBrk="1" hangingPunct="1">
              <a:buFontTx/>
              <a:buNone/>
            </a:pPr>
            <a:r>
              <a:rPr lang="nl-NL" sz="2400" dirty="0">
                <a:latin typeface="Times New Roman" charset="0"/>
                <a:cs typeface="Geneva" charset="0"/>
              </a:rPr>
              <a:t>Algemene opmerking: </a:t>
            </a:r>
          </a:p>
          <a:p>
            <a:pPr marL="514350" indent="-514350" eaLnBrk="1" hangingPunct="1">
              <a:buFontTx/>
              <a:buNone/>
            </a:pPr>
            <a:r>
              <a:rPr lang="nl-NL" sz="2400" dirty="0">
                <a:latin typeface="Times New Roman" charset="0"/>
                <a:cs typeface="Geneva" charset="0"/>
              </a:rPr>
              <a:t>De samenwerking wordt steeds </a:t>
            </a:r>
            <a:r>
              <a:rPr lang="nl-NL" sz="2400" dirty="0" smtClean="0">
                <a:latin typeface="Times New Roman" charset="0"/>
                <a:cs typeface="Geneva" charset="0"/>
              </a:rPr>
              <a:t>uitgebreider</a:t>
            </a:r>
            <a:endParaRPr lang="nl-NL" sz="2400" dirty="0">
              <a:latin typeface="Times New Roman" charset="0"/>
              <a:cs typeface="Genev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ssolve">
                                      <p:cBhvr>
                                        <p:cTn id="7" dur="500"/>
                                        <p:tgtEl>
                                          <p:spTgt spid="15365">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15365">
                                            <p:txEl>
                                              <p:pRg st="1" end="1"/>
                                            </p:txEl>
                                          </p:spTgt>
                                        </p:tgtEl>
                                        <p:attrNameLst>
                                          <p:attrName>style.visibility</p:attrName>
                                        </p:attrNameLst>
                                      </p:cBhvr>
                                      <p:to>
                                        <p:strVal val="visible"/>
                                      </p:to>
                                    </p:set>
                                    <p:animEffect transition="in" filter="dissolve">
                                      <p:cBhvr>
                                        <p:cTn id="11" dur="500"/>
                                        <p:tgtEl>
                                          <p:spTgt spid="15365">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15365">
                                            <p:txEl>
                                              <p:pRg st="2" end="2"/>
                                            </p:txEl>
                                          </p:spTgt>
                                        </p:tgtEl>
                                        <p:attrNameLst>
                                          <p:attrName>style.visibility</p:attrName>
                                        </p:attrNameLst>
                                      </p:cBhvr>
                                      <p:to>
                                        <p:strVal val="visible"/>
                                      </p:to>
                                    </p:set>
                                    <p:animEffect transition="in" filter="dissolve">
                                      <p:cBhvr>
                                        <p:cTn id="15" dur="500"/>
                                        <p:tgtEl>
                                          <p:spTgt spid="15365">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15365">
                                            <p:txEl>
                                              <p:pRg st="3" end="3"/>
                                            </p:txEl>
                                          </p:spTgt>
                                        </p:tgtEl>
                                        <p:attrNameLst>
                                          <p:attrName>style.visibility</p:attrName>
                                        </p:attrNameLst>
                                      </p:cBhvr>
                                      <p:to>
                                        <p:strVal val="visible"/>
                                      </p:to>
                                    </p:set>
                                    <p:animEffect transition="in" filter="dissolve">
                                      <p:cBhvr>
                                        <p:cTn id="19" dur="500"/>
                                        <p:tgtEl>
                                          <p:spTgt spid="15365">
                                            <p:txEl>
                                              <p:pRg st="3" end="3"/>
                                            </p:txEl>
                                          </p:spTgt>
                                        </p:tgtEl>
                                      </p:cBhvr>
                                    </p:animEffect>
                                  </p:childTnLst>
                                </p:cTn>
                              </p:par>
                            </p:childTnLst>
                          </p:cTn>
                        </p:par>
                        <p:par>
                          <p:cTn id="20" fill="hold" nodeType="afterGroup">
                            <p:stCondLst>
                              <p:cond delay="6000"/>
                            </p:stCondLst>
                            <p:childTnLst>
                              <p:par>
                                <p:cTn id="21" presetID="9" presetClass="entr" presetSubtype="0" fill="hold" grpId="0" nodeType="afterEffect">
                                  <p:stCondLst>
                                    <p:cond delay="1000"/>
                                  </p:stCondLst>
                                  <p:childTnLst>
                                    <p:set>
                                      <p:cBhvr>
                                        <p:cTn id="22" dur="1" fill="hold">
                                          <p:stCondLst>
                                            <p:cond delay="0"/>
                                          </p:stCondLst>
                                        </p:cTn>
                                        <p:tgtEl>
                                          <p:spTgt spid="15365">
                                            <p:txEl>
                                              <p:pRg st="4" end="4"/>
                                            </p:txEl>
                                          </p:spTgt>
                                        </p:tgtEl>
                                        <p:attrNameLst>
                                          <p:attrName>style.visibility</p:attrName>
                                        </p:attrNameLst>
                                      </p:cBhvr>
                                      <p:to>
                                        <p:strVal val="visible"/>
                                      </p:to>
                                    </p:set>
                                    <p:animEffect transition="in" filter="dissolve">
                                      <p:cBhvr>
                                        <p:cTn id="23" dur="500"/>
                                        <p:tgtEl>
                                          <p:spTgt spid="15365">
                                            <p:txEl>
                                              <p:pRg st="4" end="4"/>
                                            </p:txEl>
                                          </p:spTgt>
                                        </p:tgtEl>
                                      </p:cBhvr>
                                    </p:animEffect>
                                  </p:childTnLst>
                                </p:cTn>
                              </p:par>
                            </p:childTnLst>
                          </p:cTn>
                        </p:par>
                        <p:par>
                          <p:cTn id="24" fill="hold" nodeType="afterGroup">
                            <p:stCondLst>
                              <p:cond delay="7500"/>
                            </p:stCondLst>
                            <p:childTnLst>
                              <p:par>
                                <p:cTn id="25" presetID="9" presetClass="entr" presetSubtype="0" fill="hold" grpId="0" nodeType="afterEffect">
                                  <p:stCondLst>
                                    <p:cond delay="1000"/>
                                  </p:stCondLst>
                                  <p:childTnLst>
                                    <p:set>
                                      <p:cBhvr>
                                        <p:cTn id="26" dur="1" fill="hold">
                                          <p:stCondLst>
                                            <p:cond delay="0"/>
                                          </p:stCondLst>
                                        </p:cTn>
                                        <p:tgtEl>
                                          <p:spTgt spid="15365">
                                            <p:txEl>
                                              <p:pRg st="6" end="6"/>
                                            </p:txEl>
                                          </p:spTgt>
                                        </p:tgtEl>
                                        <p:attrNameLst>
                                          <p:attrName>style.visibility</p:attrName>
                                        </p:attrNameLst>
                                      </p:cBhvr>
                                      <p:to>
                                        <p:strVal val="visible"/>
                                      </p:to>
                                    </p:set>
                                    <p:animEffect transition="in" filter="dissolve">
                                      <p:cBhvr>
                                        <p:cTn id="27" dur="500"/>
                                        <p:tgtEl>
                                          <p:spTgt spid="15365">
                                            <p:txEl>
                                              <p:pRg st="6" end="6"/>
                                            </p:txEl>
                                          </p:spTgt>
                                        </p:tgtEl>
                                      </p:cBhvr>
                                    </p:animEffect>
                                  </p:childTnLst>
                                </p:cTn>
                              </p:par>
                            </p:childTnLst>
                          </p:cTn>
                        </p:par>
                        <p:par>
                          <p:cTn id="28" fill="hold" nodeType="afterGroup">
                            <p:stCondLst>
                              <p:cond delay="9000"/>
                            </p:stCondLst>
                            <p:childTnLst>
                              <p:par>
                                <p:cTn id="29" presetID="9" presetClass="entr" presetSubtype="0" fill="hold" grpId="0" nodeType="afterEffect">
                                  <p:stCondLst>
                                    <p:cond delay="1000"/>
                                  </p:stCondLst>
                                  <p:childTnLst>
                                    <p:set>
                                      <p:cBhvr>
                                        <p:cTn id="30" dur="1" fill="hold">
                                          <p:stCondLst>
                                            <p:cond delay="0"/>
                                          </p:stCondLst>
                                        </p:cTn>
                                        <p:tgtEl>
                                          <p:spTgt spid="15365">
                                            <p:txEl>
                                              <p:pRg st="7" end="7"/>
                                            </p:txEl>
                                          </p:spTgt>
                                        </p:tgtEl>
                                        <p:attrNameLst>
                                          <p:attrName>style.visibility</p:attrName>
                                        </p:attrNameLst>
                                      </p:cBhvr>
                                      <p:to>
                                        <p:strVal val="visible"/>
                                      </p:to>
                                    </p:set>
                                    <p:animEffect transition="in" filter="dissolve">
                                      <p:cBhvr>
                                        <p:cTn id="31" dur="500"/>
                                        <p:tgtEl>
                                          <p:spTgt spid="1536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advAuto="100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Vrijhandelszone</a:t>
            </a:r>
          </a:p>
        </p:txBody>
      </p:sp>
      <p:sp>
        <p:nvSpPr>
          <p:cNvPr id="3080" name="Rectangle 8"/>
          <p:cNvSpPr>
            <a:spLocks noGrp="1" noChangeArrowheads="1"/>
          </p:cNvSpPr>
          <p:nvPr>
            <p:ph type="body" sz="half" idx="2"/>
          </p:nvPr>
        </p:nvSpPr>
        <p:spPr>
          <a:xfrm>
            <a:off x="685800" y="1524000"/>
            <a:ext cx="7772400" cy="4953000"/>
          </a:xfrm>
          <a:noFill/>
        </p:spPr>
        <p:txBody>
          <a:bodyPr/>
          <a:lstStyle/>
          <a:p>
            <a:r>
              <a:rPr lang="nl-NL" sz="2400" dirty="0">
                <a:latin typeface="Times" charset="0"/>
                <a:cs typeface="Geneva" charset="0"/>
              </a:rPr>
              <a:t>Lidstaten hebben geen onderlinge handelsbelemmeringen (= vrij verkeer van goederen en diensten).</a:t>
            </a:r>
            <a:endParaRPr lang="en-US" sz="2400" dirty="0">
              <a:latin typeface="Times" charset="0"/>
              <a:cs typeface="Geneva" charset="0"/>
            </a:endParaRPr>
          </a:p>
          <a:p>
            <a:r>
              <a:rPr lang="nl-NL" sz="2400" dirty="0">
                <a:latin typeface="Times" charset="0"/>
                <a:cs typeface="Geneva" charset="0"/>
              </a:rPr>
              <a:t>Ten opzichte van derden worden de eigen tarieven gehanteerd.</a:t>
            </a:r>
            <a:endParaRPr lang="en-US" sz="2400" dirty="0">
              <a:latin typeface="Times" charset="0"/>
              <a:cs typeface="Geneva" charset="0"/>
            </a:endParaRPr>
          </a:p>
          <a:p>
            <a:pPr>
              <a:buFontTx/>
              <a:buNone/>
            </a:pPr>
            <a:r>
              <a:rPr lang="en-GB" sz="2400" i="1" dirty="0" err="1" smtClean="0">
                <a:latin typeface="Times" charset="0"/>
                <a:cs typeface="Geneva" charset="0"/>
              </a:rPr>
              <a:t>Voorbeeld</a:t>
            </a:r>
            <a:r>
              <a:rPr lang="en-GB" sz="2400" i="1" dirty="0" smtClean="0">
                <a:latin typeface="Times" charset="0"/>
                <a:cs typeface="Geneva" charset="0"/>
              </a:rPr>
              <a:t>: </a:t>
            </a:r>
            <a:r>
              <a:rPr lang="en-GB" sz="2400" i="1" dirty="0">
                <a:latin typeface="Times" charset="0"/>
                <a:cs typeface="Geneva" charset="0"/>
              </a:rPr>
              <a:t>NAFTA (North American Free Trade Area); </a:t>
            </a:r>
            <a:r>
              <a:rPr lang="en-GB" sz="2400" i="1" dirty="0" smtClean="0">
                <a:latin typeface="Times" charset="0"/>
                <a:cs typeface="Geneva" charset="0"/>
              </a:rPr>
              <a:t>		          Canada</a:t>
            </a:r>
            <a:r>
              <a:rPr lang="en-GB" sz="2400" i="1" dirty="0">
                <a:latin typeface="Times" charset="0"/>
                <a:cs typeface="Geneva" charset="0"/>
              </a:rPr>
              <a:t>, V.S. en </a:t>
            </a:r>
            <a:r>
              <a:rPr lang="en-GB" sz="2400" i="1" dirty="0" smtClean="0">
                <a:latin typeface="Times" charset="0"/>
                <a:cs typeface="Geneva" charset="0"/>
              </a:rPr>
              <a:t>Mexico</a:t>
            </a:r>
          </a:p>
          <a:p>
            <a:pPr>
              <a:buFontTx/>
              <a:buNone/>
            </a:pPr>
            <a:endParaRPr lang="en-GB" sz="2400" i="1" dirty="0">
              <a:latin typeface="Times" charset="0"/>
              <a:cs typeface="Geneva" charset="0"/>
            </a:endParaRPr>
          </a:p>
          <a:p>
            <a:pPr>
              <a:buFontTx/>
              <a:buNone/>
            </a:pPr>
            <a:r>
              <a:rPr lang="en-GB" sz="2400" i="1" dirty="0" err="1" smtClean="0">
                <a:latin typeface="Times" charset="0"/>
                <a:cs typeface="Geneva" charset="0"/>
              </a:rPr>
              <a:t>Plannen</a:t>
            </a:r>
            <a:r>
              <a:rPr lang="en-GB" sz="2400" i="1" dirty="0" smtClean="0">
                <a:latin typeface="Times" charset="0"/>
                <a:cs typeface="Geneva" charset="0"/>
              </a:rPr>
              <a:t>:</a:t>
            </a:r>
          </a:p>
          <a:p>
            <a:pPr>
              <a:buFontTx/>
              <a:buNone/>
            </a:pPr>
            <a:r>
              <a:rPr lang="en-GB" sz="2400" i="1" dirty="0" err="1" smtClean="0">
                <a:latin typeface="Times" charset="0"/>
                <a:cs typeface="Geneva" charset="0"/>
              </a:rPr>
              <a:t>Transatlantische</a:t>
            </a:r>
            <a:r>
              <a:rPr lang="en-GB" sz="2400" i="1" dirty="0" smtClean="0">
                <a:latin typeface="Times" charset="0"/>
                <a:cs typeface="Geneva" charset="0"/>
              </a:rPr>
              <a:t> </a:t>
            </a:r>
            <a:r>
              <a:rPr lang="en-GB" sz="2400" i="1" dirty="0" err="1" smtClean="0">
                <a:latin typeface="Times" charset="0"/>
                <a:cs typeface="Geneva" charset="0"/>
              </a:rPr>
              <a:t>vrijhandelszone</a:t>
            </a:r>
            <a:r>
              <a:rPr lang="en-GB" sz="2400" i="1" dirty="0" smtClean="0">
                <a:latin typeface="Times" charset="0"/>
                <a:cs typeface="Geneva" charset="0"/>
              </a:rPr>
              <a:t> TTIP of TAFTA; </a:t>
            </a:r>
            <a:r>
              <a:rPr lang="en-GB" sz="2400" i="1" dirty="0" err="1" smtClean="0">
                <a:latin typeface="Times" charset="0"/>
                <a:cs typeface="Geneva" charset="0"/>
              </a:rPr>
              <a:t>een</a:t>
            </a:r>
            <a:r>
              <a:rPr lang="en-GB" sz="2400" i="1" dirty="0" smtClean="0">
                <a:latin typeface="Times" charset="0"/>
                <a:cs typeface="Geneva" charset="0"/>
              </a:rPr>
              <a:t> </a:t>
            </a:r>
            <a:r>
              <a:rPr lang="en-GB" sz="2400" i="1" dirty="0" err="1" smtClean="0">
                <a:latin typeface="Times" charset="0"/>
                <a:cs typeface="Geneva" charset="0"/>
              </a:rPr>
              <a:t>vrijhandelsverdrag</a:t>
            </a:r>
            <a:r>
              <a:rPr lang="en-GB" sz="2400" i="1" dirty="0" smtClean="0">
                <a:latin typeface="Times" charset="0"/>
                <a:cs typeface="Geneva" charset="0"/>
              </a:rPr>
              <a:t> </a:t>
            </a:r>
            <a:r>
              <a:rPr lang="en-GB" sz="2400" i="1" dirty="0" err="1" smtClean="0">
                <a:latin typeface="Times" charset="0"/>
                <a:cs typeface="Geneva" charset="0"/>
              </a:rPr>
              <a:t>tussen</a:t>
            </a:r>
            <a:r>
              <a:rPr lang="en-GB" sz="2400" i="1" dirty="0" smtClean="0">
                <a:latin typeface="Times" charset="0"/>
                <a:cs typeface="Geneva" charset="0"/>
              </a:rPr>
              <a:t> de VS en de EU.</a:t>
            </a:r>
            <a:endParaRPr lang="en-GB" sz="2400" i="1" dirty="0">
              <a:latin typeface="Times" charset="0"/>
              <a:cs typeface="Geneva" charset="0"/>
            </a:endParaRPr>
          </a:p>
          <a:p>
            <a:pPr>
              <a:buFontTx/>
              <a:buNone/>
            </a:pPr>
            <a:r>
              <a:rPr lang="en-GB" sz="2400" i="1" dirty="0" smtClean="0">
                <a:latin typeface="Times" charset="0"/>
                <a:cs typeface="Geneva" charset="0"/>
              </a:rPr>
              <a:t>TTIP = Transatlantic Trade and Investment Partnership</a:t>
            </a:r>
          </a:p>
          <a:p>
            <a:pPr>
              <a:buFontTx/>
              <a:buNone/>
            </a:pPr>
            <a:r>
              <a:rPr lang="en-GB" sz="2400" i="1" dirty="0" smtClean="0">
                <a:latin typeface="Times" charset="0"/>
                <a:cs typeface="Geneva" charset="0"/>
              </a:rPr>
              <a:t>TAFTA = </a:t>
            </a:r>
            <a:r>
              <a:rPr lang="en-GB" sz="2400" i="1" dirty="0" err="1" smtClean="0">
                <a:latin typeface="Times" charset="0"/>
                <a:cs typeface="Geneva" charset="0"/>
              </a:rPr>
              <a:t>TransAtlantic</a:t>
            </a:r>
            <a:r>
              <a:rPr lang="en-GB" sz="2400" i="1" dirty="0" smtClean="0">
                <a:latin typeface="Times" charset="0"/>
                <a:cs typeface="Geneva" charset="0"/>
              </a:rPr>
              <a:t> Free Trade Area</a:t>
            </a:r>
            <a:endParaRPr lang="en-GB" sz="2400" i="1" dirty="0">
              <a:latin typeface="Times" charset="0"/>
              <a:cs typeface="Geneva" charset="0"/>
            </a:endParaRPr>
          </a:p>
          <a:p>
            <a:pPr>
              <a:buFontTx/>
              <a:buNone/>
            </a:pPr>
            <a:r>
              <a:rPr lang="en-US" sz="2400" dirty="0" smtClean="0">
                <a:latin typeface="Times" charset="0"/>
                <a:cs typeface="Geneva" charset="0"/>
              </a:rPr>
              <a:t> </a:t>
            </a:r>
            <a:endParaRPr lang="nl-NL" sz="2400" dirty="0">
              <a:solidFill>
                <a:srgbClr val="ED181E"/>
              </a:solidFill>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p:stCondLst>
                              <p:cond delay="4500"/>
                            </p:stCondLst>
                            <p:childTnLst>
                              <p:par>
                                <p:cTn id="17" presetID="9" presetClass="entr" presetSubtype="0" fill="hold" grpId="0" nodeType="afterEffect">
                                  <p:stCondLst>
                                    <p:cond delay="2000"/>
                                  </p:stCondLst>
                                  <p:childTnLst>
                                    <p:set>
                                      <p:cBhvr>
                                        <p:cTn id="18" dur="1" fill="hold">
                                          <p:stCondLst>
                                            <p:cond delay="0"/>
                                          </p:stCondLst>
                                        </p:cTn>
                                        <p:tgtEl>
                                          <p:spTgt spid="3080">
                                            <p:txEl>
                                              <p:pRg st="4" end="4"/>
                                            </p:txEl>
                                          </p:spTgt>
                                        </p:tgtEl>
                                        <p:attrNameLst>
                                          <p:attrName>style.visibility</p:attrName>
                                        </p:attrNameLst>
                                      </p:cBhvr>
                                      <p:to>
                                        <p:strVal val="visible"/>
                                      </p:to>
                                    </p:set>
                                    <p:animEffect transition="in" filter="dissolve">
                                      <p:cBhvr>
                                        <p:cTn id="19" dur="500"/>
                                        <p:tgtEl>
                                          <p:spTgt spid="3080">
                                            <p:txEl>
                                              <p:pRg st="4" end="4"/>
                                            </p:txEl>
                                          </p:spTgt>
                                        </p:tgtEl>
                                      </p:cBhvr>
                                    </p:animEffect>
                                  </p:childTnLst>
                                </p:cTn>
                              </p:par>
                            </p:childTnLst>
                          </p:cTn>
                        </p:par>
                        <p:par>
                          <p:cTn id="20" fill="hold">
                            <p:stCondLst>
                              <p:cond delay="7000"/>
                            </p:stCondLst>
                            <p:childTnLst>
                              <p:par>
                                <p:cTn id="21" presetID="9" presetClass="entr" presetSubtype="0" fill="hold" grpId="0" nodeType="afterEffect">
                                  <p:stCondLst>
                                    <p:cond delay="2000"/>
                                  </p:stCondLst>
                                  <p:childTnLst>
                                    <p:set>
                                      <p:cBhvr>
                                        <p:cTn id="22" dur="1" fill="hold">
                                          <p:stCondLst>
                                            <p:cond delay="0"/>
                                          </p:stCondLst>
                                        </p:cTn>
                                        <p:tgtEl>
                                          <p:spTgt spid="3080">
                                            <p:txEl>
                                              <p:pRg st="5" end="5"/>
                                            </p:txEl>
                                          </p:spTgt>
                                        </p:tgtEl>
                                        <p:attrNameLst>
                                          <p:attrName>style.visibility</p:attrName>
                                        </p:attrNameLst>
                                      </p:cBhvr>
                                      <p:to>
                                        <p:strVal val="visible"/>
                                      </p:to>
                                    </p:set>
                                    <p:animEffect transition="in" filter="dissolve">
                                      <p:cBhvr>
                                        <p:cTn id="23" dur="500"/>
                                        <p:tgtEl>
                                          <p:spTgt spid="3080">
                                            <p:txEl>
                                              <p:pRg st="5" end="5"/>
                                            </p:txEl>
                                          </p:spTgt>
                                        </p:tgtEl>
                                      </p:cBhvr>
                                    </p:animEffect>
                                  </p:childTnLst>
                                </p:cTn>
                              </p:par>
                            </p:childTnLst>
                          </p:cTn>
                        </p:par>
                        <p:par>
                          <p:cTn id="24" fill="hold">
                            <p:stCondLst>
                              <p:cond delay="9500"/>
                            </p:stCondLst>
                            <p:childTnLst>
                              <p:par>
                                <p:cTn id="25" presetID="9" presetClass="entr" presetSubtype="0" fill="hold" grpId="0" nodeType="afterEffect">
                                  <p:stCondLst>
                                    <p:cond delay="3000"/>
                                  </p:stCondLst>
                                  <p:childTnLst>
                                    <p:set>
                                      <p:cBhvr>
                                        <p:cTn id="26" dur="1" fill="hold">
                                          <p:stCondLst>
                                            <p:cond delay="0"/>
                                          </p:stCondLst>
                                        </p:cTn>
                                        <p:tgtEl>
                                          <p:spTgt spid="3080">
                                            <p:txEl>
                                              <p:pRg st="6" end="6"/>
                                            </p:txEl>
                                          </p:spTgt>
                                        </p:tgtEl>
                                        <p:attrNameLst>
                                          <p:attrName>style.visibility</p:attrName>
                                        </p:attrNameLst>
                                      </p:cBhvr>
                                      <p:to>
                                        <p:strVal val="visible"/>
                                      </p:to>
                                    </p:set>
                                    <p:animEffect transition="in" filter="dissolve">
                                      <p:cBhvr>
                                        <p:cTn id="27" dur="500"/>
                                        <p:tgtEl>
                                          <p:spTgt spid="3080">
                                            <p:txEl>
                                              <p:pRg st="6" end="6"/>
                                            </p:txEl>
                                          </p:spTgt>
                                        </p:tgtEl>
                                      </p:cBhvr>
                                    </p:animEffect>
                                  </p:childTnLst>
                                </p:cTn>
                              </p:par>
                            </p:childTnLst>
                          </p:cTn>
                        </p:par>
                        <p:par>
                          <p:cTn id="28" fill="hold">
                            <p:stCondLst>
                              <p:cond delay="13000"/>
                            </p:stCondLst>
                            <p:childTnLst>
                              <p:par>
                                <p:cTn id="29" presetID="9" presetClass="entr" presetSubtype="0" fill="hold" grpId="0" nodeType="afterEffect">
                                  <p:stCondLst>
                                    <p:cond delay="4000"/>
                                  </p:stCondLst>
                                  <p:childTnLst>
                                    <p:set>
                                      <p:cBhvr>
                                        <p:cTn id="30" dur="1" fill="hold">
                                          <p:stCondLst>
                                            <p:cond delay="0"/>
                                          </p:stCondLst>
                                        </p:cTn>
                                        <p:tgtEl>
                                          <p:spTgt spid="3080">
                                            <p:txEl>
                                              <p:pRg st="7" end="7"/>
                                            </p:txEl>
                                          </p:spTgt>
                                        </p:tgtEl>
                                        <p:attrNameLst>
                                          <p:attrName>style.visibility</p:attrName>
                                        </p:attrNameLst>
                                      </p:cBhvr>
                                      <p:to>
                                        <p:strVal val="visible"/>
                                      </p:to>
                                    </p:set>
                                    <p:animEffect transition="in" filter="dissolve">
                                      <p:cBhvr>
                                        <p:cTn id="31" dur="500"/>
                                        <p:tgtEl>
                                          <p:spTgt spid="3080">
                                            <p:txEl>
                                              <p:pRg st="7" end="7"/>
                                            </p:txEl>
                                          </p:spTgt>
                                        </p:tgtEl>
                                      </p:cBhvr>
                                    </p:animEffect>
                                  </p:childTnLst>
                                </p:cTn>
                              </p:par>
                            </p:childTnLst>
                          </p:cTn>
                        </p:par>
                        <p:par>
                          <p:cTn id="32" fill="hold" nodeType="afterGroup">
                            <p:stCondLst>
                              <p:cond delay="17500"/>
                            </p:stCondLst>
                            <p:childTnLst>
                              <p:par>
                                <p:cTn id="33" presetID="9" presetClass="entr" presetSubtype="0" fill="hold" grpId="0" nodeType="afterEffect">
                                  <p:stCondLst>
                                    <p:cond delay="1000"/>
                                  </p:stCondLst>
                                  <p:childTnLst>
                                    <p:set>
                                      <p:cBhvr>
                                        <p:cTn id="34" dur="1" fill="hold">
                                          <p:stCondLst>
                                            <p:cond delay="0"/>
                                          </p:stCondLst>
                                        </p:cTn>
                                        <p:tgtEl>
                                          <p:spTgt spid="3080">
                                            <p:txEl>
                                              <p:pRg st="8" end="8"/>
                                            </p:txEl>
                                          </p:spTgt>
                                        </p:tgtEl>
                                        <p:attrNameLst>
                                          <p:attrName>style.visibility</p:attrName>
                                        </p:attrNameLst>
                                      </p:cBhvr>
                                      <p:to>
                                        <p:strVal val="visible"/>
                                      </p:to>
                                    </p:set>
                                    <p:animEffect transition="in" filter="dissolve">
                                      <p:cBhvr>
                                        <p:cTn id="35" dur="500"/>
                                        <p:tgtEl>
                                          <p:spTgt spid="308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Douane-unie</a:t>
            </a:r>
          </a:p>
        </p:txBody>
      </p:sp>
      <p:sp>
        <p:nvSpPr>
          <p:cNvPr id="3080" name="Rectangle 8"/>
          <p:cNvSpPr>
            <a:spLocks noGrp="1" noChangeArrowheads="1"/>
          </p:cNvSpPr>
          <p:nvPr>
            <p:ph type="body" sz="half" idx="2"/>
          </p:nvPr>
        </p:nvSpPr>
        <p:spPr>
          <a:xfrm>
            <a:off x="685800" y="1447800"/>
            <a:ext cx="7772400" cy="4953000"/>
          </a:xfrm>
          <a:noFill/>
        </p:spPr>
        <p:txBody>
          <a:bodyPr/>
          <a:lstStyle/>
          <a:p>
            <a:r>
              <a:rPr lang="nl-NL" sz="2400" dirty="0">
                <a:latin typeface="Times" charset="0"/>
                <a:cs typeface="Geneva" charset="0"/>
              </a:rPr>
              <a:t>Lidstaten hebben geen onderlinge handelsbelemmeringen (= vrij verkeer van goederen en diensten).</a:t>
            </a:r>
          </a:p>
          <a:p>
            <a:pPr>
              <a:buFontTx/>
              <a:buNone/>
            </a:pPr>
            <a:r>
              <a:rPr lang="nl-NL" sz="2400" i="1" dirty="0">
                <a:latin typeface="Times" charset="0"/>
                <a:cs typeface="Geneva" charset="0"/>
              </a:rPr>
              <a:t>Anders:</a:t>
            </a:r>
            <a:endParaRPr lang="en-US" sz="2400" i="1" dirty="0">
              <a:latin typeface="Times" charset="0"/>
              <a:cs typeface="Geneva" charset="0"/>
            </a:endParaRPr>
          </a:p>
          <a:p>
            <a:r>
              <a:rPr lang="nl-NL" sz="2400" dirty="0">
                <a:latin typeface="Times" charset="0"/>
                <a:cs typeface="Geneva" charset="0"/>
              </a:rPr>
              <a:t>Tegenover andere landen geldt een gemeenschappelijk buitentarief.</a:t>
            </a:r>
            <a:endParaRPr lang="en-US" sz="2400" dirty="0">
              <a:latin typeface="Times" charset="0"/>
              <a:cs typeface="Geneva" charset="0"/>
            </a:endParaRPr>
          </a:p>
          <a:p>
            <a:pPr>
              <a:buFontTx/>
              <a:buNone/>
            </a:pPr>
            <a:r>
              <a:rPr lang="nl-NL" sz="2400" i="1" dirty="0">
                <a:latin typeface="Times" charset="0"/>
                <a:cs typeface="Geneva" charset="0"/>
              </a:rPr>
              <a:t>Voorbeeld: Benelux (België, Nederland en Luxemburg).</a:t>
            </a:r>
          </a:p>
          <a:p>
            <a:pPr>
              <a:buFontTx/>
              <a:buNone/>
            </a:pPr>
            <a:r>
              <a:rPr lang="en-US" sz="2400" dirty="0" smtClean="0">
                <a:latin typeface="Times" charset="0"/>
                <a:cs typeface="Geneva" charset="0"/>
              </a:rPr>
              <a:t> </a:t>
            </a:r>
            <a:endParaRPr lang="nl-NL" sz="2400" dirty="0">
              <a:solidFill>
                <a:srgbClr val="ED181E"/>
              </a:solidFill>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par>
                          <p:cTn id="20" fill="hold" nodeType="afterGroup">
                            <p:stCondLst>
                              <p:cond delay="6000"/>
                            </p:stCondLst>
                            <p:childTnLst>
                              <p:par>
                                <p:cTn id="21" presetID="9" presetClass="entr" presetSubtype="0" fill="hold" grpId="0" nodeType="afterEffect">
                                  <p:stCondLst>
                                    <p:cond delay="1000"/>
                                  </p:stCondLst>
                                  <p:childTnLst>
                                    <p:set>
                                      <p:cBhvr>
                                        <p:cTn id="22" dur="1" fill="hold">
                                          <p:stCondLst>
                                            <p:cond delay="0"/>
                                          </p:stCondLst>
                                        </p:cTn>
                                        <p:tgtEl>
                                          <p:spTgt spid="3080">
                                            <p:txEl>
                                              <p:pRg st="4" end="4"/>
                                            </p:txEl>
                                          </p:spTgt>
                                        </p:tgtEl>
                                        <p:attrNameLst>
                                          <p:attrName>style.visibility</p:attrName>
                                        </p:attrNameLst>
                                      </p:cBhvr>
                                      <p:to>
                                        <p:strVal val="visible"/>
                                      </p:to>
                                    </p:set>
                                    <p:animEffect transition="in" filter="dissolve">
                                      <p:cBhvr>
                                        <p:cTn id="23" dur="500"/>
                                        <p:tgtEl>
                                          <p:spTgt spid="30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Gemeenschappelijke markt</a:t>
            </a:r>
          </a:p>
        </p:txBody>
      </p:sp>
      <p:sp>
        <p:nvSpPr>
          <p:cNvPr id="3080" name="Rectangle 8"/>
          <p:cNvSpPr>
            <a:spLocks noGrp="1" noChangeArrowheads="1"/>
          </p:cNvSpPr>
          <p:nvPr>
            <p:ph type="body" sz="half" idx="2"/>
          </p:nvPr>
        </p:nvSpPr>
        <p:spPr>
          <a:xfrm>
            <a:off x="685800" y="1447800"/>
            <a:ext cx="7772400" cy="4953000"/>
          </a:xfrm>
          <a:noFill/>
        </p:spPr>
        <p:txBody>
          <a:bodyPr/>
          <a:lstStyle/>
          <a:p>
            <a:r>
              <a:rPr lang="nl-NL" sz="2400" dirty="0">
                <a:latin typeface="Times" charset="0"/>
                <a:cs typeface="Geneva" charset="0"/>
              </a:rPr>
              <a:t>Lidstaten hebben geen onderlinge handelsbelemmeringen (= vrij verkeer van goederen en diensten).</a:t>
            </a:r>
          </a:p>
          <a:p>
            <a:r>
              <a:rPr lang="nl-NL" sz="2400" dirty="0">
                <a:latin typeface="Times" charset="0"/>
                <a:cs typeface="Geneva" charset="0"/>
              </a:rPr>
              <a:t>Tegenover andere landen geldt een gemeenschappelijk buitentarief.</a:t>
            </a:r>
          </a:p>
          <a:p>
            <a:pPr>
              <a:buFontTx/>
              <a:buNone/>
            </a:pPr>
            <a:r>
              <a:rPr lang="nl-NL" sz="2400" i="1" dirty="0">
                <a:latin typeface="Times" charset="0"/>
                <a:cs typeface="Geneva" charset="0"/>
              </a:rPr>
              <a:t>Extra:</a:t>
            </a:r>
            <a:endParaRPr lang="en-US" sz="2400" i="1" dirty="0">
              <a:latin typeface="Times" charset="0"/>
              <a:cs typeface="Geneva" charset="0"/>
            </a:endParaRPr>
          </a:p>
          <a:p>
            <a:r>
              <a:rPr lang="nl-NL" sz="2400" dirty="0">
                <a:latin typeface="Times" charset="0"/>
                <a:cs typeface="Geneva" charset="0"/>
              </a:rPr>
              <a:t>Vrij verkeer van personen en kapitaal</a:t>
            </a:r>
            <a:endParaRPr lang="en-US" sz="2400" dirty="0">
              <a:latin typeface="Times" charset="0"/>
              <a:cs typeface="Geneva" charset="0"/>
            </a:endParaRPr>
          </a:p>
          <a:p>
            <a:pPr>
              <a:buFontTx/>
              <a:buNone/>
            </a:pPr>
            <a:r>
              <a:rPr lang="nl-NL" sz="2400" i="1" dirty="0">
                <a:latin typeface="Times" charset="0"/>
                <a:cs typeface="Geneva" charset="0"/>
              </a:rPr>
              <a:t>Voorbeeld: EG (Europese Gemeenschap).</a:t>
            </a:r>
          </a:p>
          <a:p>
            <a:pPr>
              <a:buFontTx/>
              <a:buNone/>
            </a:pPr>
            <a:r>
              <a:rPr lang="en-US" sz="2400" dirty="0" smtClean="0">
                <a:latin typeface="Times" charset="0"/>
                <a:cs typeface="Geneva" charset="0"/>
              </a:rPr>
              <a:t> </a:t>
            </a:r>
            <a:endParaRPr lang="nl-NL" sz="2400" dirty="0">
              <a:solidFill>
                <a:srgbClr val="ED181E"/>
              </a:solidFill>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fade">
                                      <p:cBhvr>
                                        <p:cTn id="7" dur="500"/>
                                        <p:tgtEl>
                                          <p:spTgt spid="3080">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fade">
                                      <p:cBhvr>
                                        <p:cTn id="11" dur="500"/>
                                        <p:tgtEl>
                                          <p:spTgt spid="3080">
                                            <p:txEl>
                                              <p:pRg st="1" end="1"/>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fade">
                                      <p:cBhvr>
                                        <p:cTn id="15" dur="500"/>
                                        <p:tgtEl>
                                          <p:spTgt spid="3080">
                                            <p:txEl>
                                              <p:pRg st="2" end="2"/>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fade">
                                      <p:cBhvr>
                                        <p:cTn id="19" dur="500"/>
                                        <p:tgtEl>
                                          <p:spTgt spid="3080">
                                            <p:txEl>
                                              <p:pRg st="3" end="3"/>
                                            </p:txEl>
                                          </p:spTgt>
                                        </p:tgtEl>
                                      </p:cBhvr>
                                    </p:animEffect>
                                  </p:childTnLst>
                                </p:cTn>
                              </p:par>
                            </p:childTnLst>
                          </p:cTn>
                        </p:par>
                        <p:par>
                          <p:cTn id="20" fill="hold" nodeType="afterGroup">
                            <p:stCondLst>
                              <p:cond delay="6000"/>
                            </p:stCondLst>
                            <p:childTnLst>
                              <p:par>
                                <p:cTn id="21" presetID="10" presetClass="entr" presetSubtype="0" fill="hold" grpId="0" nodeType="afterEffect">
                                  <p:stCondLst>
                                    <p:cond delay="1000"/>
                                  </p:stCondLst>
                                  <p:childTnLst>
                                    <p:set>
                                      <p:cBhvr>
                                        <p:cTn id="22" dur="1" fill="hold">
                                          <p:stCondLst>
                                            <p:cond delay="0"/>
                                          </p:stCondLst>
                                        </p:cTn>
                                        <p:tgtEl>
                                          <p:spTgt spid="3080">
                                            <p:txEl>
                                              <p:pRg st="4" end="4"/>
                                            </p:txEl>
                                          </p:spTgt>
                                        </p:tgtEl>
                                        <p:attrNameLst>
                                          <p:attrName>style.visibility</p:attrName>
                                        </p:attrNameLst>
                                      </p:cBhvr>
                                      <p:to>
                                        <p:strVal val="visible"/>
                                      </p:to>
                                    </p:set>
                                    <p:animEffect transition="in" filter="fade">
                                      <p:cBhvr>
                                        <p:cTn id="23" dur="500"/>
                                        <p:tgtEl>
                                          <p:spTgt spid="3080">
                                            <p:txEl>
                                              <p:pRg st="4" end="4"/>
                                            </p:txEl>
                                          </p:spTgt>
                                        </p:tgtEl>
                                      </p:cBhvr>
                                    </p:animEffect>
                                  </p:childTnLst>
                                </p:cTn>
                              </p:par>
                            </p:childTnLst>
                          </p:cTn>
                        </p:par>
                        <p:par>
                          <p:cTn id="24" fill="hold" nodeType="afterGroup">
                            <p:stCondLst>
                              <p:cond delay="7500"/>
                            </p:stCondLst>
                            <p:childTnLst>
                              <p:par>
                                <p:cTn id="25" presetID="10" presetClass="entr" presetSubtype="0" fill="hold" grpId="0" nodeType="afterEffect">
                                  <p:stCondLst>
                                    <p:cond delay="1000"/>
                                  </p:stCondLst>
                                  <p:childTnLst>
                                    <p:set>
                                      <p:cBhvr>
                                        <p:cTn id="26" dur="1" fill="hold">
                                          <p:stCondLst>
                                            <p:cond delay="0"/>
                                          </p:stCondLst>
                                        </p:cTn>
                                        <p:tgtEl>
                                          <p:spTgt spid="3080">
                                            <p:txEl>
                                              <p:pRg st="5" end="5"/>
                                            </p:txEl>
                                          </p:spTgt>
                                        </p:tgtEl>
                                        <p:attrNameLst>
                                          <p:attrName>style.visibility</p:attrName>
                                        </p:attrNameLst>
                                      </p:cBhvr>
                                      <p:to>
                                        <p:strVal val="visible"/>
                                      </p:to>
                                    </p:set>
                                    <p:animEffect transition="in" filter="fade">
                                      <p:cBhvr>
                                        <p:cTn id="27" dur="500"/>
                                        <p:tgtEl>
                                          <p:spTgt spid="308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Economische unie</a:t>
            </a:r>
          </a:p>
        </p:txBody>
      </p:sp>
      <p:sp>
        <p:nvSpPr>
          <p:cNvPr id="3080" name="Rectangle 8"/>
          <p:cNvSpPr>
            <a:spLocks noGrp="1" noChangeArrowheads="1"/>
          </p:cNvSpPr>
          <p:nvPr>
            <p:ph type="body" sz="half" idx="2"/>
          </p:nvPr>
        </p:nvSpPr>
        <p:spPr>
          <a:xfrm>
            <a:off x="685800" y="1371600"/>
            <a:ext cx="7772400" cy="4953000"/>
          </a:xfrm>
          <a:noFill/>
        </p:spPr>
        <p:txBody>
          <a:bodyPr/>
          <a:lstStyle/>
          <a:p>
            <a:r>
              <a:rPr lang="nl-NL" sz="2400" dirty="0">
                <a:latin typeface="Times" charset="0"/>
                <a:cs typeface="Geneva" charset="0"/>
              </a:rPr>
              <a:t>Lidstaten hebben geen onderlinge handelsbelemmeringen (= vrij verkeer van goederen en diensten).</a:t>
            </a:r>
          </a:p>
          <a:p>
            <a:r>
              <a:rPr lang="nl-NL" sz="2400" dirty="0">
                <a:latin typeface="Times" charset="0"/>
                <a:cs typeface="Geneva" charset="0"/>
              </a:rPr>
              <a:t>Tegenover andere landen geldt een gemeenschappelijk buitentarief.</a:t>
            </a:r>
          </a:p>
          <a:p>
            <a:r>
              <a:rPr lang="nl-NL" sz="2400" dirty="0">
                <a:latin typeface="Times" charset="0"/>
                <a:cs typeface="Geneva" charset="0"/>
              </a:rPr>
              <a:t>Vrij verkeer van personen en kapitaal</a:t>
            </a:r>
          </a:p>
          <a:p>
            <a:pPr>
              <a:buFontTx/>
              <a:buNone/>
            </a:pPr>
            <a:r>
              <a:rPr lang="nl-NL" sz="2400" i="1" dirty="0">
                <a:latin typeface="Times" charset="0"/>
                <a:cs typeface="Geneva" charset="0"/>
              </a:rPr>
              <a:t>Extra:</a:t>
            </a:r>
            <a:endParaRPr lang="en-US" sz="2400" dirty="0">
              <a:latin typeface="Times" charset="0"/>
              <a:cs typeface="Geneva" charset="0"/>
            </a:endParaRPr>
          </a:p>
          <a:p>
            <a:r>
              <a:rPr lang="nl-NL" sz="2400" dirty="0">
                <a:latin typeface="Times" charset="0"/>
                <a:cs typeface="Geneva" charset="0"/>
              </a:rPr>
              <a:t>Ten opzichte van andere landen wordt een gemeenschappelijke handelspolitiek gevoerd.</a:t>
            </a:r>
            <a:endParaRPr lang="en-US" sz="2400" dirty="0">
              <a:latin typeface="Times" charset="0"/>
              <a:cs typeface="Geneva" charset="0"/>
            </a:endParaRPr>
          </a:p>
          <a:p>
            <a:r>
              <a:rPr lang="nl-NL" sz="2400" dirty="0">
                <a:latin typeface="Times" charset="0"/>
                <a:cs typeface="Geneva" charset="0"/>
              </a:rPr>
              <a:t>Gemeenschappelijke organen.</a:t>
            </a:r>
            <a:endParaRPr lang="en-US" sz="2400" dirty="0">
              <a:latin typeface="Times" charset="0"/>
              <a:cs typeface="Geneva" charset="0"/>
            </a:endParaRPr>
          </a:p>
          <a:p>
            <a:pPr>
              <a:buFontTx/>
              <a:buNone/>
            </a:pPr>
            <a:r>
              <a:rPr lang="nl-NL" sz="2400" i="1" dirty="0">
                <a:latin typeface="Times" charset="0"/>
                <a:cs typeface="Geneva" charset="0"/>
              </a:rPr>
              <a:t>Voorbeeld: EU (Europese Unie).</a:t>
            </a:r>
          </a:p>
          <a:p>
            <a:pPr>
              <a:buFontTx/>
              <a:buNone/>
            </a:pPr>
            <a:r>
              <a:rPr lang="en-US" sz="2400" dirty="0" smtClean="0">
                <a:latin typeface="Times" charset="0"/>
                <a:cs typeface="Geneva" charset="0"/>
              </a:rPr>
              <a:t> </a:t>
            </a:r>
            <a:endParaRPr lang="nl-NL" sz="2400" dirty="0">
              <a:solidFill>
                <a:srgbClr val="ED181E"/>
              </a:solidFill>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fade">
                                      <p:cBhvr>
                                        <p:cTn id="7" dur="500"/>
                                        <p:tgtEl>
                                          <p:spTgt spid="3080">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fade">
                                      <p:cBhvr>
                                        <p:cTn id="11" dur="500"/>
                                        <p:tgtEl>
                                          <p:spTgt spid="3080">
                                            <p:txEl>
                                              <p:pRg st="1" end="1"/>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fade">
                                      <p:cBhvr>
                                        <p:cTn id="15" dur="500"/>
                                        <p:tgtEl>
                                          <p:spTgt spid="3080">
                                            <p:txEl>
                                              <p:pRg st="2" end="2"/>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fade">
                                      <p:cBhvr>
                                        <p:cTn id="19" dur="500"/>
                                        <p:tgtEl>
                                          <p:spTgt spid="3080">
                                            <p:txEl>
                                              <p:pRg st="3" end="3"/>
                                            </p:txEl>
                                          </p:spTgt>
                                        </p:tgtEl>
                                      </p:cBhvr>
                                    </p:animEffect>
                                  </p:childTnLst>
                                </p:cTn>
                              </p:par>
                            </p:childTnLst>
                          </p:cTn>
                        </p:par>
                        <p:par>
                          <p:cTn id="20" fill="hold" nodeType="afterGroup">
                            <p:stCondLst>
                              <p:cond delay="6000"/>
                            </p:stCondLst>
                            <p:childTnLst>
                              <p:par>
                                <p:cTn id="21" presetID="10" presetClass="entr" presetSubtype="0" fill="hold" grpId="0" nodeType="afterEffect">
                                  <p:stCondLst>
                                    <p:cond delay="1000"/>
                                  </p:stCondLst>
                                  <p:childTnLst>
                                    <p:set>
                                      <p:cBhvr>
                                        <p:cTn id="22" dur="1" fill="hold">
                                          <p:stCondLst>
                                            <p:cond delay="0"/>
                                          </p:stCondLst>
                                        </p:cTn>
                                        <p:tgtEl>
                                          <p:spTgt spid="3080">
                                            <p:txEl>
                                              <p:pRg st="4" end="4"/>
                                            </p:txEl>
                                          </p:spTgt>
                                        </p:tgtEl>
                                        <p:attrNameLst>
                                          <p:attrName>style.visibility</p:attrName>
                                        </p:attrNameLst>
                                      </p:cBhvr>
                                      <p:to>
                                        <p:strVal val="visible"/>
                                      </p:to>
                                    </p:set>
                                    <p:animEffect transition="in" filter="fade">
                                      <p:cBhvr>
                                        <p:cTn id="23" dur="500"/>
                                        <p:tgtEl>
                                          <p:spTgt spid="3080">
                                            <p:txEl>
                                              <p:pRg st="4" end="4"/>
                                            </p:txEl>
                                          </p:spTgt>
                                        </p:tgtEl>
                                      </p:cBhvr>
                                    </p:animEffect>
                                  </p:childTnLst>
                                </p:cTn>
                              </p:par>
                            </p:childTnLst>
                          </p:cTn>
                        </p:par>
                        <p:par>
                          <p:cTn id="24" fill="hold" nodeType="afterGroup">
                            <p:stCondLst>
                              <p:cond delay="7500"/>
                            </p:stCondLst>
                            <p:childTnLst>
                              <p:par>
                                <p:cTn id="25" presetID="10" presetClass="entr" presetSubtype="0" fill="hold" grpId="0" nodeType="afterEffect">
                                  <p:stCondLst>
                                    <p:cond delay="1000"/>
                                  </p:stCondLst>
                                  <p:childTnLst>
                                    <p:set>
                                      <p:cBhvr>
                                        <p:cTn id="26" dur="1" fill="hold">
                                          <p:stCondLst>
                                            <p:cond delay="0"/>
                                          </p:stCondLst>
                                        </p:cTn>
                                        <p:tgtEl>
                                          <p:spTgt spid="3080">
                                            <p:txEl>
                                              <p:pRg st="5" end="5"/>
                                            </p:txEl>
                                          </p:spTgt>
                                        </p:tgtEl>
                                        <p:attrNameLst>
                                          <p:attrName>style.visibility</p:attrName>
                                        </p:attrNameLst>
                                      </p:cBhvr>
                                      <p:to>
                                        <p:strVal val="visible"/>
                                      </p:to>
                                    </p:set>
                                    <p:animEffect transition="in" filter="fade">
                                      <p:cBhvr>
                                        <p:cTn id="27" dur="500"/>
                                        <p:tgtEl>
                                          <p:spTgt spid="3080">
                                            <p:txEl>
                                              <p:pRg st="5" end="5"/>
                                            </p:txEl>
                                          </p:spTgt>
                                        </p:tgtEl>
                                      </p:cBhvr>
                                    </p:animEffect>
                                  </p:childTnLst>
                                </p:cTn>
                              </p:par>
                            </p:childTnLst>
                          </p:cTn>
                        </p:par>
                        <p:par>
                          <p:cTn id="28" fill="hold" nodeType="afterGroup">
                            <p:stCondLst>
                              <p:cond delay="9000"/>
                            </p:stCondLst>
                            <p:childTnLst>
                              <p:par>
                                <p:cTn id="29" presetID="10" presetClass="entr" presetSubtype="0" fill="hold" grpId="0" nodeType="afterEffect">
                                  <p:stCondLst>
                                    <p:cond delay="1000"/>
                                  </p:stCondLst>
                                  <p:childTnLst>
                                    <p:set>
                                      <p:cBhvr>
                                        <p:cTn id="30" dur="1" fill="hold">
                                          <p:stCondLst>
                                            <p:cond delay="0"/>
                                          </p:stCondLst>
                                        </p:cTn>
                                        <p:tgtEl>
                                          <p:spTgt spid="3080">
                                            <p:txEl>
                                              <p:pRg st="6" end="6"/>
                                            </p:txEl>
                                          </p:spTgt>
                                        </p:tgtEl>
                                        <p:attrNameLst>
                                          <p:attrName>style.visibility</p:attrName>
                                        </p:attrNameLst>
                                      </p:cBhvr>
                                      <p:to>
                                        <p:strVal val="visible"/>
                                      </p:to>
                                    </p:set>
                                    <p:animEffect transition="in" filter="fade">
                                      <p:cBhvr>
                                        <p:cTn id="31" dur="500"/>
                                        <p:tgtEl>
                                          <p:spTgt spid="3080">
                                            <p:txEl>
                                              <p:pRg st="6" end="6"/>
                                            </p:txEl>
                                          </p:spTgt>
                                        </p:tgtEl>
                                      </p:cBhvr>
                                    </p:animEffect>
                                  </p:childTnLst>
                                </p:cTn>
                              </p:par>
                            </p:childTnLst>
                          </p:cTn>
                        </p:par>
                        <p:par>
                          <p:cTn id="32" fill="hold" nodeType="afterGroup">
                            <p:stCondLst>
                              <p:cond delay="10500"/>
                            </p:stCondLst>
                            <p:childTnLst>
                              <p:par>
                                <p:cTn id="33" presetID="10" presetClass="entr" presetSubtype="0" fill="hold" grpId="0" nodeType="afterEffect">
                                  <p:stCondLst>
                                    <p:cond delay="1000"/>
                                  </p:stCondLst>
                                  <p:childTnLst>
                                    <p:set>
                                      <p:cBhvr>
                                        <p:cTn id="34" dur="1" fill="hold">
                                          <p:stCondLst>
                                            <p:cond delay="0"/>
                                          </p:stCondLst>
                                        </p:cTn>
                                        <p:tgtEl>
                                          <p:spTgt spid="3080">
                                            <p:txEl>
                                              <p:pRg st="7" end="7"/>
                                            </p:txEl>
                                          </p:spTgt>
                                        </p:tgtEl>
                                        <p:attrNameLst>
                                          <p:attrName>style.visibility</p:attrName>
                                        </p:attrNameLst>
                                      </p:cBhvr>
                                      <p:to>
                                        <p:strVal val="visible"/>
                                      </p:to>
                                    </p:set>
                                    <p:animEffect transition="in" filter="fade">
                                      <p:cBhvr>
                                        <p:cTn id="35" dur="500"/>
                                        <p:tgtEl>
                                          <p:spTgt spid="308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381000"/>
            <a:ext cx="8382000" cy="1143000"/>
          </a:xfrm>
        </p:spPr>
        <p:txBody>
          <a:bodyPr/>
          <a:lstStyle/>
          <a:p>
            <a:pPr eaLnBrk="1" hangingPunct="1"/>
            <a:r>
              <a:rPr lang="nl-NL">
                <a:latin typeface="Times New Roman" charset="0"/>
                <a:cs typeface="Geneva" charset="0"/>
              </a:rPr>
              <a:t>Monetaire unie</a:t>
            </a:r>
          </a:p>
        </p:txBody>
      </p:sp>
      <p:sp>
        <p:nvSpPr>
          <p:cNvPr id="3080" name="Rectangle 8"/>
          <p:cNvSpPr>
            <a:spLocks noGrp="1" noChangeArrowheads="1"/>
          </p:cNvSpPr>
          <p:nvPr>
            <p:ph type="body" sz="half" idx="2"/>
          </p:nvPr>
        </p:nvSpPr>
        <p:spPr>
          <a:xfrm>
            <a:off x="685800" y="1219200"/>
            <a:ext cx="7772400" cy="4953000"/>
          </a:xfrm>
          <a:noFill/>
        </p:spPr>
        <p:txBody>
          <a:bodyPr/>
          <a:lstStyle/>
          <a:p>
            <a:r>
              <a:rPr lang="nl-NL" sz="2400" dirty="0">
                <a:latin typeface="Times" charset="0"/>
                <a:cs typeface="Geneva" charset="0"/>
              </a:rPr>
              <a:t>Lidstaten hebben geen onderlinge handelsbelemmeringen (= vrij verkeer van goederen en diensten).</a:t>
            </a:r>
          </a:p>
          <a:p>
            <a:r>
              <a:rPr lang="nl-NL" sz="2400" dirty="0">
                <a:latin typeface="Times" charset="0"/>
                <a:cs typeface="Geneva" charset="0"/>
              </a:rPr>
              <a:t>Voor andere landen een gemeenschappelijk buitentarief.</a:t>
            </a:r>
          </a:p>
          <a:p>
            <a:r>
              <a:rPr lang="nl-NL" sz="2400" dirty="0">
                <a:latin typeface="Times" charset="0"/>
                <a:cs typeface="Geneva" charset="0"/>
              </a:rPr>
              <a:t>Vrij verkeer van personen en kapitaal</a:t>
            </a:r>
          </a:p>
          <a:p>
            <a:r>
              <a:rPr lang="nl-NL" sz="2400" dirty="0">
                <a:latin typeface="Times" charset="0"/>
                <a:cs typeface="Geneva" charset="0"/>
              </a:rPr>
              <a:t>Ten opzichte van andere landen wordt een gemeenschappelijke handelspolitiek gevoerd.</a:t>
            </a:r>
            <a:endParaRPr lang="en-US" sz="2400" dirty="0">
              <a:latin typeface="Times" charset="0"/>
              <a:cs typeface="Geneva" charset="0"/>
            </a:endParaRPr>
          </a:p>
          <a:p>
            <a:r>
              <a:rPr lang="nl-NL" sz="2400" dirty="0">
                <a:latin typeface="Times" charset="0"/>
                <a:cs typeface="Geneva" charset="0"/>
              </a:rPr>
              <a:t>Gemeenschappelijke organen.</a:t>
            </a:r>
          </a:p>
          <a:p>
            <a:pPr>
              <a:buFontTx/>
              <a:buNone/>
            </a:pPr>
            <a:r>
              <a:rPr lang="nl-NL" sz="2400" i="1" dirty="0">
                <a:latin typeface="Times" charset="0"/>
                <a:cs typeface="Geneva" charset="0"/>
              </a:rPr>
              <a:t>Extra:</a:t>
            </a:r>
            <a:endParaRPr lang="en-US" sz="2400" dirty="0">
              <a:latin typeface="Times" charset="0"/>
              <a:cs typeface="Geneva" charset="0"/>
            </a:endParaRPr>
          </a:p>
          <a:p>
            <a:r>
              <a:rPr lang="nl-NL" sz="2400" dirty="0">
                <a:latin typeface="Times" charset="0"/>
                <a:cs typeface="Geneva" charset="0"/>
              </a:rPr>
              <a:t>Onveranderlijke wisselkoersen / één munt;</a:t>
            </a:r>
            <a:endParaRPr lang="en-US" sz="2400" dirty="0">
              <a:latin typeface="Times" charset="0"/>
              <a:cs typeface="Geneva" charset="0"/>
            </a:endParaRPr>
          </a:p>
          <a:p>
            <a:r>
              <a:rPr lang="nl-NL" sz="2400" dirty="0">
                <a:latin typeface="Times" charset="0"/>
                <a:cs typeface="Geneva" charset="0"/>
              </a:rPr>
              <a:t>Gecoördineerd monetair beleid. ECB (Europese Centrale Bank) beleid voor de hele EMU.</a:t>
            </a:r>
            <a:endParaRPr lang="en-US" sz="2400" dirty="0">
              <a:latin typeface="Times" charset="0"/>
              <a:cs typeface="Geneva" charset="0"/>
            </a:endParaRPr>
          </a:p>
          <a:p>
            <a:pPr>
              <a:buFontTx/>
              <a:buNone/>
            </a:pPr>
            <a:r>
              <a:rPr lang="nl-NL" sz="2400" i="1" dirty="0">
                <a:latin typeface="Times" charset="0"/>
                <a:cs typeface="Geneva" charset="0"/>
              </a:rPr>
              <a:t>Voorbeeld: EMU (Europese Monetaire Unie)</a:t>
            </a:r>
          </a:p>
          <a:p>
            <a:pPr>
              <a:buFontTx/>
              <a:buNone/>
            </a:pPr>
            <a:r>
              <a:rPr lang="en-US" sz="2400" dirty="0" smtClean="0">
                <a:latin typeface="Times" charset="0"/>
                <a:cs typeface="Geneva" charset="0"/>
              </a:rPr>
              <a:t> </a:t>
            </a:r>
            <a:endParaRPr lang="nl-NL" sz="2400" dirty="0">
              <a:solidFill>
                <a:srgbClr val="ED181E"/>
              </a:solidFill>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fade">
                                      <p:cBhvr>
                                        <p:cTn id="7" dur="500"/>
                                        <p:tgtEl>
                                          <p:spTgt spid="3080">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fade">
                                      <p:cBhvr>
                                        <p:cTn id="11" dur="500"/>
                                        <p:tgtEl>
                                          <p:spTgt spid="3080">
                                            <p:txEl>
                                              <p:pRg st="1" end="1"/>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fade">
                                      <p:cBhvr>
                                        <p:cTn id="15" dur="500"/>
                                        <p:tgtEl>
                                          <p:spTgt spid="3080">
                                            <p:txEl>
                                              <p:pRg st="2" end="2"/>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fade">
                                      <p:cBhvr>
                                        <p:cTn id="19" dur="500"/>
                                        <p:tgtEl>
                                          <p:spTgt spid="3080">
                                            <p:txEl>
                                              <p:pRg st="3" end="3"/>
                                            </p:txEl>
                                          </p:spTgt>
                                        </p:tgtEl>
                                      </p:cBhvr>
                                    </p:animEffect>
                                  </p:childTnLst>
                                </p:cTn>
                              </p:par>
                            </p:childTnLst>
                          </p:cTn>
                        </p:par>
                        <p:par>
                          <p:cTn id="20" fill="hold" nodeType="afterGroup">
                            <p:stCondLst>
                              <p:cond delay="6000"/>
                            </p:stCondLst>
                            <p:childTnLst>
                              <p:par>
                                <p:cTn id="21" presetID="10" presetClass="entr" presetSubtype="0" fill="hold" grpId="0" nodeType="afterEffect">
                                  <p:stCondLst>
                                    <p:cond delay="1000"/>
                                  </p:stCondLst>
                                  <p:childTnLst>
                                    <p:set>
                                      <p:cBhvr>
                                        <p:cTn id="22" dur="1" fill="hold">
                                          <p:stCondLst>
                                            <p:cond delay="0"/>
                                          </p:stCondLst>
                                        </p:cTn>
                                        <p:tgtEl>
                                          <p:spTgt spid="3080">
                                            <p:txEl>
                                              <p:pRg st="4" end="4"/>
                                            </p:txEl>
                                          </p:spTgt>
                                        </p:tgtEl>
                                        <p:attrNameLst>
                                          <p:attrName>style.visibility</p:attrName>
                                        </p:attrNameLst>
                                      </p:cBhvr>
                                      <p:to>
                                        <p:strVal val="visible"/>
                                      </p:to>
                                    </p:set>
                                    <p:animEffect transition="in" filter="fade">
                                      <p:cBhvr>
                                        <p:cTn id="23" dur="500"/>
                                        <p:tgtEl>
                                          <p:spTgt spid="3080">
                                            <p:txEl>
                                              <p:pRg st="4" end="4"/>
                                            </p:txEl>
                                          </p:spTgt>
                                        </p:tgtEl>
                                      </p:cBhvr>
                                    </p:animEffect>
                                  </p:childTnLst>
                                </p:cTn>
                              </p:par>
                            </p:childTnLst>
                          </p:cTn>
                        </p:par>
                        <p:par>
                          <p:cTn id="24" fill="hold" nodeType="afterGroup">
                            <p:stCondLst>
                              <p:cond delay="7500"/>
                            </p:stCondLst>
                            <p:childTnLst>
                              <p:par>
                                <p:cTn id="25" presetID="10" presetClass="entr" presetSubtype="0" fill="hold" grpId="0" nodeType="afterEffect">
                                  <p:stCondLst>
                                    <p:cond delay="1000"/>
                                  </p:stCondLst>
                                  <p:childTnLst>
                                    <p:set>
                                      <p:cBhvr>
                                        <p:cTn id="26" dur="1" fill="hold">
                                          <p:stCondLst>
                                            <p:cond delay="0"/>
                                          </p:stCondLst>
                                        </p:cTn>
                                        <p:tgtEl>
                                          <p:spTgt spid="3080">
                                            <p:txEl>
                                              <p:pRg st="5" end="5"/>
                                            </p:txEl>
                                          </p:spTgt>
                                        </p:tgtEl>
                                        <p:attrNameLst>
                                          <p:attrName>style.visibility</p:attrName>
                                        </p:attrNameLst>
                                      </p:cBhvr>
                                      <p:to>
                                        <p:strVal val="visible"/>
                                      </p:to>
                                    </p:set>
                                    <p:animEffect transition="in" filter="fade">
                                      <p:cBhvr>
                                        <p:cTn id="27" dur="500"/>
                                        <p:tgtEl>
                                          <p:spTgt spid="3080">
                                            <p:txEl>
                                              <p:pRg st="5" end="5"/>
                                            </p:txEl>
                                          </p:spTgt>
                                        </p:tgtEl>
                                      </p:cBhvr>
                                    </p:animEffect>
                                  </p:childTnLst>
                                </p:cTn>
                              </p:par>
                            </p:childTnLst>
                          </p:cTn>
                        </p:par>
                        <p:par>
                          <p:cTn id="28" fill="hold" nodeType="afterGroup">
                            <p:stCondLst>
                              <p:cond delay="9000"/>
                            </p:stCondLst>
                            <p:childTnLst>
                              <p:par>
                                <p:cTn id="29" presetID="10" presetClass="entr" presetSubtype="0" fill="hold" grpId="0" nodeType="afterEffect">
                                  <p:stCondLst>
                                    <p:cond delay="1000"/>
                                  </p:stCondLst>
                                  <p:childTnLst>
                                    <p:set>
                                      <p:cBhvr>
                                        <p:cTn id="30" dur="1" fill="hold">
                                          <p:stCondLst>
                                            <p:cond delay="0"/>
                                          </p:stCondLst>
                                        </p:cTn>
                                        <p:tgtEl>
                                          <p:spTgt spid="3080">
                                            <p:txEl>
                                              <p:pRg st="6" end="6"/>
                                            </p:txEl>
                                          </p:spTgt>
                                        </p:tgtEl>
                                        <p:attrNameLst>
                                          <p:attrName>style.visibility</p:attrName>
                                        </p:attrNameLst>
                                      </p:cBhvr>
                                      <p:to>
                                        <p:strVal val="visible"/>
                                      </p:to>
                                    </p:set>
                                    <p:animEffect transition="in" filter="fade">
                                      <p:cBhvr>
                                        <p:cTn id="31" dur="500"/>
                                        <p:tgtEl>
                                          <p:spTgt spid="3080">
                                            <p:txEl>
                                              <p:pRg st="6" end="6"/>
                                            </p:txEl>
                                          </p:spTgt>
                                        </p:tgtEl>
                                      </p:cBhvr>
                                    </p:animEffect>
                                  </p:childTnLst>
                                </p:cTn>
                              </p:par>
                            </p:childTnLst>
                          </p:cTn>
                        </p:par>
                        <p:par>
                          <p:cTn id="32" fill="hold" nodeType="afterGroup">
                            <p:stCondLst>
                              <p:cond delay="10500"/>
                            </p:stCondLst>
                            <p:childTnLst>
                              <p:par>
                                <p:cTn id="33" presetID="10" presetClass="entr" presetSubtype="0" fill="hold" grpId="0" nodeType="afterEffect">
                                  <p:stCondLst>
                                    <p:cond delay="1000"/>
                                  </p:stCondLst>
                                  <p:childTnLst>
                                    <p:set>
                                      <p:cBhvr>
                                        <p:cTn id="34" dur="1" fill="hold">
                                          <p:stCondLst>
                                            <p:cond delay="0"/>
                                          </p:stCondLst>
                                        </p:cTn>
                                        <p:tgtEl>
                                          <p:spTgt spid="3080">
                                            <p:txEl>
                                              <p:pRg st="7" end="7"/>
                                            </p:txEl>
                                          </p:spTgt>
                                        </p:tgtEl>
                                        <p:attrNameLst>
                                          <p:attrName>style.visibility</p:attrName>
                                        </p:attrNameLst>
                                      </p:cBhvr>
                                      <p:to>
                                        <p:strVal val="visible"/>
                                      </p:to>
                                    </p:set>
                                    <p:animEffect transition="in" filter="fade">
                                      <p:cBhvr>
                                        <p:cTn id="35" dur="500"/>
                                        <p:tgtEl>
                                          <p:spTgt spid="3080">
                                            <p:txEl>
                                              <p:pRg st="7" end="7"/>
                                            </p:txEl>
                                          </p:spTgt>
                                        </p:tgtEl>
                                      </p:cBhvr>
                                    </p:animEffect>
                                  </p:childTnLst>
                                </p:cTn>
                              </p:par>
                            </p:childTnLst>
                          </p:cTn>
                        </p:par>
                        <p:par>
                          <p:cTn id="36" fill="hold" nodeType="afterGroup">
                            <p:stCondLst>
                              <p:cond delay="12000"/>
                            </p:stCondLst>
                            <p:childTnLst>
                              <p:par>
                                <p:cTn id="37" presetID="10" presetClass="entr" presetSubtype="0" fill="hold" grpId="0" nodeType="afterEffect">
                                  <p:stCondLst>
                                    <p:cond delay="1000"/>
                                  </p:stCondLst>
                                  <p:childTnLst>
                                    <p:set>
                                      <p:cBhvr>
                                        <p:cTn id="38" dur="1" fill="hold">
                                          <p:stCondLst>
                                            <p:cond delay="0"/>
                                          </p:stCondLst>
                                        </p:cTn>
                                        <p:tgtEl>
                                          <p:spTgt spid="3080">
                                            <p:txEl>
                                              <p:pRg st="8" end="8"/>
                                            </p:txEl>
                                          </p:spTgt>
                                        </p:tgtEl>
                                        <p:attrNameLst>
                                          <p:attrName>style.visibility</p:attrName>
                                        </p:attrNameLst>
                                      </p:cBhvr>
                                      <p:to>
                                        <p:strVal val="visible"/>
                                      </p:to>
                                    </p:set>
                                    <p:animEffect transition="in" filter="fade">
                                      <p:cBhvr>
                                        <p:cTn id="39" dur="500"/>
                                        <p:tgtEl>
                                          <p:spTgt spid="3080">
                                            <p:txEl>
                                              <p:pRg st="8" end="8"/>
                                            </p:txEl>
                                          </p:spTgt>
                                        </p:tgtEl>
                                      </p:cBhvr>
                                    </p:animEffect>
                                  </p:childTnLst>
                                </p:cTn>
                              </p:par>
                            </p:childTnLst>
                          </p:cTn>
                        </p:par>
                        <p:par>
                          <p:cTn id="40" fill="hold" nodeType="afterGroup">
                            <p:stCondLst>
                              <p:cond delay="13500"/>
                            </p:stCondLst>
                            <p:childTnLst>
                              <p:par>
                                <p:cTn id="41" presetID="10" presetClass="entr" presetSubtype="0" fill="hold" grpId="0" nodeType="afterEffect">
                                  <p:stCondLst>
                                    <p:cond delay="1000"/>
                                  </p:stCondLst>
                                  <p:childTnLst>
                                    <p:set>
                                      <p:cBhvr>
                                        <p:cTn id="42" dur="1" fill="hold">
                                          <p:stCondLst>
                                            <p:cond delay="0"/>
                                          </p:stCondLst>
                                        </p:cTn>
                                        <p:tgtEl>
                                          <p:spTgt spid="3080">
                                            <p:txEl>
                                              <p:pRg st="9" end="9"/>
                                            </p:txEl>
                                          </p:spTgt>
                                        </p:tgtEl>
                                        <p:attrNameLst>
                                          <p:attrName>style.visibility</p:attrName>
                                        </p:attrNameLst>
                                      </p:cBhvr>
                                      <p:to>
                                        <p:strVal val="visible"/>
                                      </p:to>
                                    </p:set>
                                    <p:animEffect transition="in" filter="fade">
                                      <p:cBhvr>
                                        <p:cTn id="43" dur="500"/>
                                        <p:tgtEl>
                                          <p:spTgt spid="308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nl-NL">
                <a:latin typeface="Times New Roman" charset="0"/>
                <a:cs typeface="Geneva" charset="0"/>
              </a:rPr>
              <a:t>Hoe gebruik je deze uitleg?</a:t>
            </a:r>
          </a:p>
        </p:txBody>
      </p:sp>
      <p:sp>
        <p:nvSpPr>
          <p:cNvPr id="2054" name="Rectangle 6"/>
          <p:cNvSpPr>
            <a:spLocks noGrp="1" noChangeArrowheads="1"/>
          </p:cNvSpPr>
          <p:nvPr>
            <p:ph type="body" sz="half" idx="2"/>
          </p:nvPr>
        </p:nvSpPr>
        <p:spPr>
          <a:xfrm>
            <a:off x="685800" y="1981200"/>
            <a:ext cx="7924800" cy="4114800"/>
          </a:xfrm>
          <a:noFill/>
        </p:spPr>
        <p:txBody>
          <a:bodyPr/>
          <a:lstStyle/>
          <a:p>
            <a:pPr eaLnBrk="1" hangingPunct="1"/>
            <a:r>
              <a:rPr lang="nl-NL" sz="2800" dirty="0">
                <a:latin typeface="Times New Roman" charset="0"/>
                <a:cs typeface="Geneva" charset="0"/>
              </a:rPr>
              <a:t>Je kunt in deze presentatie ‘bladeren’ door de pijltjestoetsen te gebruiken.</a:t>
            </a:r>
          </a:p>
          <a:p>
            <a:pPr eaLnBrk="1" hangingPunct="1"/>
            <a:r>
              <a:rPr lang="nl-NL" sz="2800" dirty="0">
                <a:latin typeface="Times New Roman" charset="0"/>
                <a:cs typeface="Geneva" charset="0"/>
                <a:sym typeface="Symbol" charset="0"/>
              </a:rPr>
              <a:t>Vooruit </a:t>
            </a:r>
            <a:r>
              <a:rPr lang="nl-NL" sz="2800" dirty="0" smtClean="0">
                <a:latin typeface="Times New Roman" charset="0"/>
                <a:cs typeface="Geneva" charset="0"/>
                <a:sym typeface="Symbol" charset="0"/>
              </a:rPr>
              <a:t>en achteruit ga </a:t>
            </a:r>
            <a:r>
              <a:rPr lang="nl-NL" sz="2800" dirty="0">
                <a:latin typeface="Times New Roman" charset="0"/>
                <a:cs typeface="Geneva" charset="0"/>
                <a:sym typeface="Symbol" charset="0"/>
              </a:rPr>
              <a:t>je met de </a:t>
            </a:r>
            <a:r>
              <a:rPr lang="nl-NL" sz="2800" dirty="0" smtClean="0">
                <a:latin typeface="Times New Roman" charset="0"/>
                <a:cs typeface="Geneva" charset="0"/>
                <a:sym typeface="Symbol" charset="0"/>
              </a:rPr>
              <a:t>pijltjestoets.</a:t>
            </a:r>
            <a:endParaRPr lang="nl-NL" sz="2800" dirty="0">
              <a:latin typeface="Times New Roman" charset="0"/>
              <a:cs typeface="Geneva" charset="0"/>
              <a:sym typeface="Symbol" charset="0"/>
            </a:endParaRPr>
          </a:p>
          <a:p>
            <a:pPr eaLnBrk="1" hangingPunct="1"/>
            <a:r>
              <a:rPr lang="nl-NL" sz="2800" dirty="0">
                <a:latin typeface="Times New Roman" charset="0"/>
                <a:cs typeface="Geneva" charset="0"/>
              </a:rPr>
              <a:t>Werk alle sheets rustig door.</a:t>
            </a:r>
          </a:p>
          <a:p>
            <a:pPr eaLnBrk="1" hangingPunct="1"/>
            <a:r>
              <a:rPr lang="nl-NL" sz="2800" dirty="0">
                <a:latin typeface="Times New Roman" charset="0"/>
                <a:cs typeface="Geneva" charset="0"/>
              </a:rPr>
              <a:t>Als je iets niet meteen snapt kun je terug gaan naar een vorige uitleg met de </a:t>
            </a:r>
            <a:r>
              <a:rPr lang="nl-NL" sz="2800" dirty="0" smtClean="0">
                <a:latin typeface="Times New Roman" charset="0"/>
                <a:cs typeface="Geneva" charset="0"/>
              </a:rPr>
              <a:t>pijltjestoetsen</a:t>
            </a:r>
            <a:r>
              <a:rPr lang="nl-NL" sz="2800" dirty="0" smtClean="0">
                <a:latin typeface="Times New Roman" charset="0"/>
                <a:cs typeface="Geneva" charset="0"/>
                <a:sym typeface="Symbol" charset="0"/>
              </a:rPr>
              <a:t>.</a:t>
            </a:r>
            <a:endParaRPr lang="nl-NL" sz="2800" dirty="0">
              <a:latin typeface="Times New Roman" charset="0"/>
              <a:cs typeface="Geneva" charset="0"/>
              <a:sym typeface="Symbo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054">
                                            <p:txEl>
                                              <p:pRg st="0" end="0"/>
                                            </p:txEl>
                                          </p:spTgt>
                                        </p:tgtEl>
                                        <p:attrNameLst>
                                          <p:attrName>style.visibility</p:attrName>
                                        </p:attrNameLst>
                                      </p:cBhvr>
                                      <p:to>
                                        <p:strVal val="visible"/>
                                      </p:to>
                                    </p:set>
                                    <p:animEffect transition="in" filter="dissolve">
                                      <p:cBhvr>
                                        <p:cTn id="7" dur="500"/>
                                        <p:tgtEl>
                                          <p:spTgt spid="2054">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2054">
                                            <p:txEl>
                                              <p:pRg st="1" end="1"/>
                                            </p:txEl>
                                          </p:spTgt>
                                        </p:tgtEl>
                                        <p:attrNameLst>
                                          <p:attrName>style.visibility</p:attrName>
                                        </p:attrNameLst>
                                      </p:cBhvr>
                                      <p:to>
                                        <p:strVal val="visible"/>
                                      </p:to>
                                    </p:set>
                                    <p:animEffect transition="in" filter="dissolve">
                                      <p:cBhvr>
                                        <p:cTn id="11" dur="500"/>
                                        <p:tgtEl>
                                          <p:spTgt spid="2054">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2054">
                                            <p:txEl>
                                              <p:pRg st="2" end="2"/>
                                            </p:txEl>
                                          </p:spTgt>
                                        </p:tgtEl>
                                        <p:attrNameLst>
                                          <p:attrName>style.visibility</p:attrName>
                                        </p:attrNameLst>
                                      </p:cBhvr>
                                      <p:to>
                                        <p:strVal val="visible"/>
                                      </p:to>
                                    </p:set>
                                    <p:animEffect transition="in" filter="dissolve">
                                      <p:cBhvr>
                                        <p:cTn id="15" dur="500"/>
                                        <p:tgtEl>
                                          <p:spTgt spid="2054">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2054">
                                            <p:txEl>
                                              <p:pRg st="3" end="3"/>
                                            </p:txEl>
                                          </p:spTgt>
                                        </p:tgtEl>
                                        <p:attrNameLst>
                                          <p:attrName>style.visibility</p:attrName>
                                        </p:attrNameLst>
                                      </p:cBhvr>
                                      <p:to>
                                        <p:strVal val="visible"/>
                                      </p:to>
                                    </p:set>
                                    <p:animEffect transition="in" filter="dissolve">
                                      <p:cBhvr>
                                        <p:cTn id="19" dur="500"/>
                                        <p:tgtEl>
                                          <p:spTgt spid="205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Samenwerkingsverbanden </a:t>
            </a:r>
            <a:r>
              <a:rPr lang="nl-NL" sz="1800">
                <a:latin typeface="Times New Roman" charset="0"/>
                <a:cs typeface="Geneva" charset="0"/>
              </a:rPr>
              <a:t>(schematisch)</a:t>
            </a:r>
          </a:p>
        </p:txBody>
      </p:sp>
      <p:sp>
        <p:nvSpPr>
          <p:cNvPr id="4100" name="Rectangle 4"/>
          <p:cNvSpPr>
            <a:spLocks noGrp="1" noChangeArrowheads="1"/>
          </p:cNvSpPr>
          <p:nvPr>
            <p:ph type="body" sz="half" idx="2"/>
          </p:nvPr>
        </p:nvSpPr>
        <p:spPr>
          <a:xfrm>
            <a:off x="4648200" y="1524000"/>
            <a:ext cx="4114800" cy="5029200"/>
          </a:xfrm>
        </p:spPr>
        <p:txBody>
          <a:bodyPr/>
          <a:lstStyle/>
          <a:p>
            <a:pPr eaLnBrk="1" hangingPunct="1">
              <a:lnSpc>
                <a:spcPct val="90000"/>
              </a:lnSpc>
              <a:buFontTx/>
              <a:buNone/>
            </a:pPr>
            <a:r>
              <a:rPr lang="nl-NL" sz="2400">
                <a:latin typeface="Times New Roman" charset="0"/>
                <a:cs typeface="Geneva" charset="0"/>
              </a:rPr>
              <a:t>De landen A, B en C hebben geen samenwerkingsverband en heffen invoerrechten:</a:t>
            </a:r>
          </a:p>
          <a:p>
            <a:pPr eaLnBrk="1" hangingPunct="1">
              <a:lnSpc>
                <a:spcPct val="90000"/>
              </a:lnSpc>
              <a:buFontTx/>
              <a:buNone/>
            </a:pPr>
            <a:r>
              <a:rPr lang="nl-NL" sz="2400">
                <a:latin typeface="Times New Roman" charset="0"/>
                <a:cs typeface="Geneva" charset="0"/>
              </a:rPr>
              <a:t>Land A: producten uit land B en C (en andere landen) worden 7% duurder gemaakt.</a:t>
            </a:r>
          </a:p>
          <a:p>
            <a:pPr eaLnBrk="1" hangingPunct="1">
              <a:lnSpc>
                <a:spcPct val="90000"/>
              </a:lnSpc>
              <a:buFontTx/>
              <a:buNone/>
            </a:pPr>
            <a:r>
              <a:rPr lang="nl-NL" sz="2400">
                <a:latin typeface="Times New Roman" charset="0"/>
                <a:cs typeface="Geneva" charset="0"/>
              </a:rPr>
              <a:t>Land B: producten uit land A en C (en andere landen) worden 5% duurder gemaakt.</a:t>
            </a:r>
          </a:p>
          <a:p>
            <a:pPr eaLnBrk="1" hangingPunct="1">
              <a:lnSpc>
                <a:spcPct val="90000"/>
              </a:lnSpc>
              <a:buFontTx/>
              <a:buNone/>
            </a:pPr>
            <a:r>
              <a:rPr lang="nl-NL" sz="2400">
                <a:latin typeface="Times New Roman" charset="0"/>
                <a:cs typeface="Geneva" charset="0"/>
              </a:rPr>
              <a:t>Land C: producten uit land A en B (en andere landen) worden 8% duurder gemaakt</a:t>
            </a:r>
          </a:p>
          <a:p>
            <a:pPr eaLnBrk="1" hangingPunct="1">
              <a:lnSpc>
                <a:spcPct val="90000"/>
              </a:lnSpc>
              <a:buFontTx/>
              <a:buNone/>
            </a:pPr>
            <a:endParaRPr lang="nl-NL" sz="2400">
              <a:latin typeface="Times New Roman" charset="0"/>
              <a:cs typeface="Geneva" charset="0"/>
            </a:endParaRPr>
          </a:p>
        </p:txBody>
      </p:sp>
      <p:sp>
        <p:nvSpPr>
          <p:cNvPr id="21508" name="Rectangle 29"/>
          <p:cNvSpPr>
            <a:spLocks noChangeArrowheads="1"/>
          </p:cNvSpPr>
          <p:nvPr/>
        </p:nvSpPr>
        <p:spPr bwMode="auto">
          <a:xfrm>
            <a:off x="4648200" y="4343400"/>
            <a:ext cx="38100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FontTx/>
              <a:buChar char="•"/>
            </a:pPr>
            <a:endParaRPr lang="nl-NL">
              <a:latin typeface="Times New Roman" charset="0"/>
            </a:endParaRPr>
          </a:p>
        </p:txBody>
      </p:sp>
      <p:sp>
        <p:nvSpPr>
          <p:cNvPr id="21509" name="Oval 34"/>
          <p:cNvSpPr>
            <a:spLocks noChangeArrowheads="1"/>
          </p:cNvSpPr>
          <p:nvPr/>
        </p:nvSpPr>
        <p:spPr bwMode="auto">
          <a:xfrm>
            <a:off x="533400" y="1981200"/>
            <a:ext cx="3962400" cy="39624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nl-NL"/>
          </a:p>
        </p:txBody>
      </p:sp>
      <p:sp>
        <p:nvSpPr>
          <p:cNvPr id="21510" name="Line 35"/>
          <p:cNvSpPr>
            <a:spLocks noChangeShapeType="1"/>
          </p:cNvSpPr>
          <p:nvPr/>
        </p:nvSpPr>
        <p:spPr bwMode="auto">
          <a:xfrm>
            <a:off x="2590800" y="1981200"/>
            <a:ext cx="0" cy="1828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1511" name="Line 36"/>
          <p:cNvSpPr>
            <a:spLocks noChangeShapeType="1"/>
          </p:cNvSpPr>
          <p:nvPr/>
        </p:nvSpPr>
        <p:spPr bwMode="auto">
          <a:xfrm flipV="1">
            <a:off x="1066800" y="3810000"/>
            <a:ext cx="1524000" cy="1524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1512" name="Line 37"/>
          <p:cNvSpPr>
            <a:spLocks noChangeShapeType="1"/>
          </p:cNvSpPr>
          <p:nvPr/>
        </p:nvSpPr>
        <p:spPr bwMode="auto">
          <a:xfrm flipH="1" flipV="1">
            <a:off x="2590800" y="3810000"/>
            <a:ext cx="1447800" cy="144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1513" name="Text Box 38"/>
          <p:cNvSpPr txBox="1">
            <a:spLocks noChangeArrowheads="1"/>
          </p:cNvSpPr>
          <p:nvPr/>
        </p:nvSpPr>
        <p:spPr bwMode="auto">
          <a:xfrm>
            <a:off x="2117725" y="3367088"/>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A</a:t>
            </a:r>
          </a:p>
        </p:txBody>
      </p:sp>
      <p:sp>
        <p:nvSpPr>
          <p:cNvPr id="21514" name="Text Box 39"/>
          <p:cNvSpPr txBox="1">
            <a:spLocks noChangeArrowheads="1"/>
          </p:cNvSpPr>
          <p:nvPr/>
        </p:nvSpPr>
        <p:spPr bwMode="auto">
          <a:xfrm>
            <a:off x="2590800" y="3367088"/>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B</a:t>
            </a:r>
          </a:p>
        </p:txBody>
      </p:sp>
      <p:sp>
        <p:nvSpPr>
          <p:cNvPr id="21515" name="Text Box 40"/>
          <p:cNvSpPr txBox="1">
            <a:spLocks noChangeArrowheads="1"/>
          </p:cNvSpPr>
          <p:nvPr/>
        </p:nvSpPr>
        <p:spPr bwMode="auto">
          <a:xfrm>
            <a:off x="2362200" y="3886200"/>
            <a:ext cx="444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C</a:t>
            </a:r>
          </a:p>
        </p:txBody>
      </p:sp>
      <p:sp>
        <p:nvSpPr>
          <p:cNvPr id="21516" name="TextBox 13"/>
          <p:cNvSpPr txBox="1">
            <a:spLocks noChangeArrowheads="1"/>
          </p:cNvSpPr>
          <p:nvPr/>
        </p:nvSpPr>
        <p:spPr bwMode="auto">
          <a:xfrm>
            <a:off x="1905000" y="23622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7%</a:t>
            </a:r>
          </a:p>
        </p:txBody>
      </p:sp>
      <p:sp>
        <p:nvSpPr>
          <p:cNvPr id="21517" name="TextBox 14"/>
          <p:cNvSpPr txBox="1">
            <a:spLocks noChangeArrowheads="1"/>
          </p:cNvSpPr>
          <p:nvPr/>
        </p:nvSpPr>
        <p:spPr bwMode="auto">
          <a:xfrm>
            <a:off x="1143000" y="41148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7%</a:t>
            </a:r>
          </a:p>
        </p:txBody>
      </p:sp>
      <p:sp>
        <p:nvSpPr>
          <p:cNvPr id="21518" name="TextBox 15"/>
          <p:cNvSpPr txBox="1">
            <a:spLocks noChangeArrowheads="1"/>
          </p:cNvSpPr>
          <p:nvPr/>
        </p:nvSpPr>
        <p:spPr bwMode="auto">
          <a:xfrm>
            <a:off x="2667000" y="23622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5%</a:t>
            </a:r>
          </a:p>
        </p:txBody>
      </p:sp>
      <p:sp>
        <p:nvSpPr>
          <p:cNvPr id="21519" name="TextBox 16"/>
          <p:cNvSpPr txBox="1">
            <a:spLocks noChangeArrowheads="1"/>
          </p:cNvSpPr>
          <p:nvPr/>
        </p:nvSpPr>
        <p:spPr bwMode="auto">
          <a:xfrm>
            <a:off x="3505200" y="41148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5%</a:t>
            </a:r>
          </a:p>
        </p:txBody>
      </p:sp>
      <p:sp>
        <p:nvSpPr>
          <p:cNvPr id="21520" name="TextBox 17"/>
          <p:cNvSpPr txBox="1">
            <a:spLocks noChangeArrowheads="1"/>
          </p:cNvSpPr>
          <p:nvPr/>
        </p:nvSpPr>
        <p:spPr bwMode="auto">
          <a:xfrm>
            <a:off x="1524000" y="48006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8%</a:t>
            </a:r>
          </a:p>
        </p:txBody>
      </p:sp>
      <p:sp>
        <p:nvSpPr>
          <p:cNvPr id="21521" name="TextBox 18"/>
          <p:cNvSpPr txBox="1">
            <a:spLocks noChangeArrowheads="1"/>
          </p:cNvSpPr>
          <p:nvPr/>
        </p:nvSpPr>
        <p:spPr bwMode="auto">
          <a:xfrm>
            <a:off x="3124200" y="48006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8%</a:t>
            </a:r>
          </a:p>
        </p:txBody>
      </p:sp>
      <p:sp>
        <p:nvSpPr>
          <p:cNvPr id="21522" name="TextBox 19"/>
          <p:cNvSpPr txBox="1">
            <a:spLocks noChangeArrowheads="1"/>
          </p:cNvSpPr>
          <p:nvPr/>
        </p:nvSpPr>
        <p:spPr bwMode="auto">
          <a:xfrm>
            <a:off x="685800" y="2905125"/>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7%</a:t>
            </a:r>
          </a:p>
        </p:txBody>
      </p:sp>
      <p:sp>
        <p:nvSpPr>
          <p:cNvPr id="21523" name="TextBox 20"/>
          <p:cNvSpPr txBox="1">
            <a:spLocks noChangeArrowheads="1"/>
          </p:cNvSpPr>
          <p:nvPr/>
        </p:nvSpPr>
        <p:spPr bwMode="auto">
          <a:xfrm>
            <a:off x="3756025" y="28956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5%</a:t>
            </a:r>
          </a:p>
        </p:txBody>
      </p:sp>
      <p:sp>
        <p:nvSpPr>
          <p:cNvPr id="21524" name="TextBox 21"/>
          <p:cNvSpPr txBox="1">
            <a:spLocks noChangeArrowheads="1"/>
          </p:cNvSpPr>
          <p:nvPr/>
        </p:nvSpPr>
        <p:spPr bwMode="auto">
          <a:xfrm>
            <a:off x="2286000" y="5419725"/>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4100">
                                            <p:txEl>
                                              <p:pRg st="1" end="1"/>
                                            </p:txEl>
                                          </p:spTgt>
                                        </p:tgtEl>
                                        <p:attrNameLst>
                                          <p:attrName>style.visibility</p:attrName>
                                        </p:attrNameLst>
                                      </p:cBhvr>
                                      <p:to>
                                        <p:strVal val="visible"/>
                                      </p:to>
                                    </p:set>
                                    <p:animEffect transition="in" filter="fade">
                                      <p:cBhvr>
                                        <p:cTn id="11" dur="500"/>
                                        <p:tgtEl>
                                          <p:spTgt spid="4100">
                                            <p:txEl>
                                              <p:pRg st="1" end="1"/>
                                            </p:txEl>
                                          </p:spTgt>
                                        </p:tgtEl>
                                      </p:cBhvr>
                                    </p:animEffect>
                                  </p:childTnLst>
                                </p:cTn>
                              </p:par>
                            </p:childTnLst>
                          </p:cTn>
                        </p:par>
                        <p:par>
                          <p:cTn id="12" fill="hold" nodeType="afterGroup">
                            <p:stCondLst>
                              <p:cond delay="3000"/>
                            </p:stCondLst>
                            <p:childTnLst>
                              <p:par>
                                <p:cTn id="13" presetID="10" presetClass="entr" presetSubtype="0" fill="hold" grpId="0" nodeType="afterEffect">
                                  <p:stCondLst>
                                    <p:cond delay="1000"/>
                                  </p:stCondLst>
                                  <p:childTnLst>
                                    <p:set>
                                      <p:cBhvr>
                                        <p:cTn id="14" dur="1" fill="hold">
                                          <p:stCondLst>
                                            <p:cond delay="0"/>
                                          </p:stCondLst>
                                        </p:cTn>
                                        <p:tgtEl>
                                          <p:spTgt spid="4100">
                                            <p:txEl>
                                              <p:pRg st="2" end="2"/>
                                            </p:txEl>
                                          </p:spTgt>
                                        </p:tgtEl>
                                        <p:attrNameLst>
                                          <p:attrName>style.visibility</p:attrName>
                                        </p:attrNameLst>
                                      </p:cBhvr>
                                      <p:to>
                                        <p:strVal val="visible"/>
                                      </p:to>
                                    </p:set>
                                    <p:animEffect transition="in" filter="fade">
                                      <p:cBhvr>
                                        <p:cTn id="15" dur="500"/>
                                        <p:tgtEl>
                                          <p:spTgt spid="4100">
                                            <p:txEl>
                                              <p:pRg st="2" end="2"/>
                                            </p:txEl>
                                          </p:spTgt>
                                        </p:tgtEl>
                                      </p:cBhvr>
                                    </p:animEffect>
                                  </p:childTnLst>
                                </p:cTn>
                              </p:par>
                            </p:childTnLst>
                          </p:cTn>
                        </p:par>
                        <p:par>
                          <p:cTn id="16" fill="hold" nodeType="afterGroup">
                            <p:stCondLst>
                              <p:cond delay="4500"/>
                            </p:stCondLst>
                            <p:childTnLst>
                              <p:par>
                                <p:cTn id="17" presetID="10" presetClass="entr" presetSubtype="0" fill="hold" grpId="0" nodeType="afterEffect">
                                  <p:stCondLst>
                                    <p:cond delay="1000"/>
                                  </p:stCondLst>
                                  <p:childTnLst>
                                    <p:set>
                                      <p:cBhvr>
                                        <p:cTn id="18" dur="1" fill="hold">
                                          <p:stCondLst>
                                            <p:cond delay="0"/>
                                          </p:stCondLst>
                                        </p:cTn>
                                        <p:tgtEl>
                                          <p:spTgt spid="4100">
                                            <p:txEl>
                                              <p:pRg st="3" end="3"/>
                                            </p:txEl>
                                          </p:spTgt>
                                        </p:tgtEl>
                                        <p:attrNameLst>
                                          <p:attrName>style.visibility</p:attrName>
                                        </p:attrNameLst>
                                      </p:cBhvr>
                                      <p:to>
                                        <p:strVal val="visible"/>
                                      </p:to>
                                    </p:set>
                                    <p:animEffect transition="in" filter="fade">
                                      <p:cBhvr>
                                        <p:cTn id="19" dur="500"/>
                                        <p:tgtEl>
                                          <p:spTgt spid="410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Vrijhandelszone </a:t>
            </a:r>
            <a:r>
              <a:rPr lang="nl-NL" sz="1800">
                <a:latin typeface="Times New Roman" charset="0"/>
                <a:cs typeface="Geneva" charset="0"/>
              </a:rPr>
              <a:t>(schematisch)</a:t>
            </a:r>
          </a:p>
        </p:txBody>
      </p:sp>
      <p:sp>
        <p:nvSpPr>
          <p:cNvPr id="4100" name="Rectangle 4"/>
          <p:cNvSpPr>
            <a:spLocks noGrp="1" noChangeArrowheads="1"/>
          </p:cNvSpPr>
          <p:nvPr>
            <p:ph type="body" sz="half" idx="2"/>
          </p:nvPr>
        </p:nvSpPr>
        <p:spPr>
          <a:xfrm>
            <a:off x="4648200" y="1524000"/>
            <a:ext cx="4114800" cy="5029200"/>
          </a:xfrm>
        </p:spPr>
        <p:txBody>
          <a:bodyPr/>
          <a:lstStyle/>
          <a:p>
            <a:pPr eaLnBrk="1" hangingPunct="1">
              <a:lnSpc>
                <a:spcPct val="90000"/>
              </a:lnSpc>
              <a:buFontTx/>
              <a:buNone/>
            </a:pPr>
            <a:r>
              <a:rPr lang="nl-NL" sz="2400" dirty="0">
                <a:latin typeface="Times New Roman" charset="0"/>
                <a:cs typeface="Geneva" charset="0"/>
              </a:rPr>
              <a:t>De landen A, B en C heffen onderling geen invoerrechten meer. Onderling zijn er geen handelsbelemmeringen meer. Prijzen worden onderling niet meer verhoogd.</a:t>
            </a:r>
          </a:p>
          <a:p>
            <a:pPr eaLnBrk="1" hangingPunct="1">
              <a:lnSpc>
                <a:spcPct val="90000"/>
              </a:lnSpc>
              <a:buFontTx/>
              <a:buNone/>
            </a:pPr>
            <a:r>
              <a:rPr lang="nl-NL" sz="2400" dirty="0">
                <a:latin typeface="Times New Roman" charset="0"/>
                <a:cs typeface="Geneva" charset="0"/>
              </a:rPr>
              <a:t>Land A, B en C blijven naar andere landen hun eigen buitentarief gebruiken.</a:t>
            </a:r>
          </a:p>
          <a:p>
            <a:pPr eaLnBrk="1" hangingPunct="1">
              <a:lnSpc>
                <a:spcPct val="90000"/>
              </a:lnSpc>
              <a:buFontTx/>
              <a:buNone/>
            </a:pPr>
            <a:endParaRPr lang="nl-NL" sz="2400" dirty="0">
              <a:latin typeface="Times New Roman" charset="0"/>
              <a:cs typeface="Geneva" charset="0"/>
            </a:endParaRPr>
          </a:p>
          <a:p>
            <a:pPr eaLnBrk="1" hangingPunct="1">
              <a:lnSpc>
                <a:spcPct val="90000"/>
              </a:lnSpc>
              <a:buFontTx/>
              <a:buNone/>
            </a:pPr>
            <a:endParaRPr lang="nl-NL" sz="2400" dirty="0">
              <a:latin typeface="Times New Roman" charset="0"/>
              <a:cs typeface="Geneva" charset="0"/>
            </a:endParaRPr>
          </a:p>
          <a:p>
            <a:pPr eaLnBrk="1" hangingPunct="1">
              <a:lnSpc>
                <a:spcPct val="90000"/>
              </a:lnSpc>
              <a:buFontTx/>
              <a:buNone/>
            </a:pPr>
            <a:endParaRPr lang="nl-NL" sz="2400" dirty="0">
              <a:latin typeface="Times New Roman" charset="0"/>
              <a:cs typeface="Geneva" charset="0"/>
            </a:endParaRPr>
          </a:p>
        </p:txBody>
      </p:sp>
      <p:sp>
        <p:nvSpPr>
          <p:cNvPr id="22532" name="Rectangle 29"/>
          <p:cNvSpPr>
            <a:spLocks noChangeArrowheads="1"/>
          </p:cNvSpPr>
          <p:nvPr/>
        </p:nvSpPr>
        <p:spPr bwMode="auto">
          <a:xfrm>
            <a:off x="4648200" y="4343400"/>
            <a:ext cx="38100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FontTx/>
              <a:buChar char="•"/>
            </a:pPr>
            <a:endParaRPr lang="nl-NL">
              <a:latin typeface="Times New Roman" charset="0"/>
            </a:endParaRPr>
          </a:p>
        </p:txBody>
      </p:sp>
      <p:sp>
        <p:nvSpPr>
          <p:cNvPr id="22533" name="Oval 34"/>
          <p:cNvSpPr>
            <a:spLocks noChangeArrowheads="1"/>
          </p:cNvSpPr>
          <p:nvPr/>
        </p:nvSpPr>
        <p:spPr bwMode="auto">
          <a:xfrm>
            <a:off x="533400" y="1981200"/>
            <a:ext cx="3962400" cy="39624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nl-NL"/>
          </a:p>
        </p:txBody>
      </p:sp>
      <p:sp>
        <p:nvSpPr>
          <p:cNvPr id="22534" name="Line 35"/>
          <p:cNvSpPr>
            <a:spLocks noChangeShapeType="1"/>
          </p:cNvSpPr>
          <p:nvPr/>
        </p:nvSpPr>
        <p:spPr bwMode="auto">
          <a:xfrm>
            <a:off x="2590800" y="1981200"/>
            <a:ext cx="0" cy="1828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2535" name="Line 36"/>
          <p:cNvSpPr>
            <a:spLocks noChangeShapeType="1"/>
          </p:cNvSpPr>
          <p:nvPr/>
        </p:nvSpPr>
        <p:spPr bwMode="auto">
          <a:xfrm flipV="1">
            <a:off x="1066800" y="3810000"/>
            <a:ext cx="1524000" cy="1524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2536" name="Line 37"/>
          <p:cNvSpPr>
            <a:spLocks noChangeShapeType="1"/>
          </p:cNvSpPr>
          <p:nvPr/>
        </p:nvSpPr>
        <p:spPr bwMode="auto">
          <a:xfrm flipH="1" flipV="1">
            <a:off x="2590800" y="3810000"/>
            <a:ext cx="1447800" cy="144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2537" name="Text Box 38"/>
          <p:cNvSpPr txBox="1">
            <a:spLocks noChangeArrowheads="1"/>
          </p:cNvSpPr>
          <p:nvPr/>
        </p:nvSpPr>
        <p:spPr bwMode="auto">
          <a:xfrm>
            <a:off x="2117725" y="3367088"/>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A</a:t>
            </a:r>
          </a:p>
        </p:txBody>
      </p:sp>
      <p:sp>
        <p:nvSpPr>
          <p:cNvPr id="22538" name="Text Box 39"/>
          <p:cNvSpPr txBox="1">
            <a:spLocks noChangeArrowheads="1"/>
          </p:cNvSpPr>
          <p:nvPr/>
        </p:nvSpPr>
        <p:spPr bwMode="auto">
          <a:xfrm>
            <a:off x="2590800" y="3367088"/>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B</a:t>
            </a:r>
          </a:p>
        </p:txBody>
      </p:sp>
      <p:sp>
        <p:nvSpPr>
          <p:cNvPr id="22539" name="Text Box 40"/>
          <p:cNvSpPr txBox="1">
            <a:spLocks noChangeArrowheads="1"/>
          </p:cNvSpPr>
          <p:nvPr/>
        </p:nvSpPr>
        <p:spPr bwMode="auto">
          <a:xfrm>
            <a:off x="2362200" y="3886200"/>
            <a:ext cx="444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C</a:t>
            </a:r>
          </a:p>
        </p:txBody>
      </p:sp>
      <p:sp>
        <p:nvSpPr>
          <p:cNvPr id="22540" name="TextBox 19"/>
          <p:cNvSpPr txBox="1">
            <a:spLocks noChangeArrowheads="1"/>
          </p:cNvSpPr>
          <p:nvPr/>
        </p:nvSpPr>
        <p:spPr bwMode="auto">
          <a:xfrm>
            <a:off x="685800" y="2905125"/>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7%</a:t>
            </a:r>
          </a:p>
        </p:txBody>
      </p:sp>
      <p:sp>
        <p:nvSpPr>
          <p:cNvPr id="22541" name="TextBox 20"/>
          <p:cNvSpPr txBox="1">
            <a:spLocks noChangeArrowheads="1"/>
          </p:cNvSpPr>
          <p:nvPr/>
        </p:nvSpPr>
        <p:spPr bwMode="auto">
          <a:xfrm>
            <a:off x="3756025" y="28956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5%</a:t>
            </a:r>
          </a:p>
        </p:txBody>
      </p:sp>
      <p:sp>
        <p:nvSpPr>
          <p:cNvPr id="22542" name="TextBox 21"/>
          <p:cNvSpPr txBox="1">
            <a:spLocks noChangeArrowheads="1"/>
          </p:cNvSpPr>
          <p:nvPr/>
        </p:nvSpPr>
        <p:spPr bwMode="auto">
          <a:xfrm>
            <a:off x="2286000" y="5419725"/>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8%</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4100">
                                            <p:txEl>
                                              <p:pRg st="1" end="1"/>
                                            </p:txEl>
                                          </p:spTgt>
                                        </p:tgtEl>
                                        <p:attrNameLst>
                                          <p:attrName>style.visibility</p:attrName>
                                        </p:attrNameLst>
                                      </p:cBhvr>
                                      <p:to>
                                        <p:strVal val="visible"/>
                                      </p:to>
                                    </p:set>
                                    <p:animEffect transition="in" filter="fade">
                                      <p:cBhvr>
                                        <p:cTn id="11" dur="500"/>
                                        <p:tgtEl>
                                          <p:spTgt spid="4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Douane-unie </a:t>
            </a:r>
            <a:r>
              <a:rPr lang="nl-NL" sz="1800">
                <a:latin typeface="Times New Roman" charset="0"/>
                <a:cs typeface="Geneva" charset="0"/>
              </a:rPr>
              <a:t>(schematisch)</a:t>
            </a:r>
          </a:p>
        </p:txBody>
      </p:sp>
      <p:sp>
        <p:nvSpPr>
          <p:cNvPr id="4100" name="Rectangle 4"/>
          <p:cNvSpPr>
            <a:spLocks noGrp="1" noChangeArrowheads="1"/>
          </p:cNvSpPr>
          <p:nvPr>
            <p:ph type="body" sz="half" idx="2"/>
          </p:nvPr>
        </p:nvSpPr>
        <p:spPr>
          <a:xfrm>
            <a:off x="4648200" y="1524000"/>
            <a:ext cx="4114800" cy="5029200"/>
          </a:xfrm>
        </p:spPr>
        <p:txBody>
          <a:bodyPr/>
          <a:lstStyle/>
          <a:p>
            <a:pPr eaLnBrk="1" hangingPunct="1">
              <a:lnSpc>
                <a:spcPct val="90000"/>
              </a:lnSpc>
              <a:buFontTx/>
              <a:buNone/>
            </a:pPr>
            <a:r>
              <a:rPr lang="nl-NL" sz="2400" dirty="0">
                <a:latin typeface="Times New Roman" charset="0"/>
                <a:cs typeface="Geneva" charset="0"/>
              </a:rPr>
              <a:t>De landen A, B en C heffen onderling geen invoerrechten meer. Onderling zijn er geen handelsbelemmeringen meer. Prijzen worden onderling niet meer verhoogd.</a:t>
            </a:r>
          </a:p>
          <a:p>
            <a:pPr eaLnBrk="1" hangingPunct="1">
              <a:lnSpc>
                <a:spcPct val="90000"/>
              </a:lnSpc>
              <a:buFontTx/>
              <a:buNone/>
            </a:pPr>
            <a:r>
              <a:rPr lang="nl-NL" sz="2400" dirty="0">
                <a:latin typeface="Times New Roman" charset="0"/>
                <a:cs typeface="Geneva" charset="0"/>
              </a:rPr>
              <a:t>Land A, B en C gaan naar andere landen toe een gemeenschappelijk buitentarief gebruiken dat ze onderling afspreken       (bijv. 6%).</a:t>
            </a:r>
          </a:p>
          <a:p>
            <a:pPr eaLnBrk="1" hangingPunct="1">
              <a:lnSpc>
                <a:spcPct val="90000"/>
              </a:lnSpc>
              <a:buFontTx/>
              <a:buNone/>
            </a:pPr>
            <a:endParaRPr lang="nl-NL" sz="2400" dirty="0">
              <a:latin typeface="Times New Roman" charset="0"/>
              <a:cs typeface="Geneva" charset="0"/>
            </a:endParaRPr>
          </a:p>
          <a:p>
            <a:pPr eaLnBrk="1" hangingPunct="1">
              <a:lnSpc>
                <a:spcPct val="90000"/>
              </a:lnSpc>
              <a:buFontTx/>
              <a:buNone/>
            </a:pPr>
            <a:endParaRPr lang="nl-NL" sz="2400" dirty="0">
              <a:latin typeface="Times New Roman" charset="0"/>
              <a:cs typeface="Geneva" charset="0"/>
            </a:endParaRPr>
          </a:p>
          <a:p>
            <a:pPr eaLnBrk="1" hangingPunct="1">
              <a:lnSpc>
                <a:spcPct val="90000"/>
              </a:lnSpc>
              <a:buFontTx/>
              <a:buNone/>
            </a:pPr>
            <a:endParaRPr lang="nl-NL" sz="2400" dirty="0">
              <a:latin typeface="Times New Roman" charset="0"/>
              <a:cs typeface="Geneva" charset="0"/>
            </a:endParaRPr>
          </a:p>
        </p:txBody>
      </p:sp>
      <p:sp>
        <p:nvSpPr>
          <p:cNvPr id="23556" name="Rectangle 29"/>
          <p:cNvSpPr>
            <a:spLocks noChangeArrowheads="1"/>
          </p:cNvSpPr>
          <p:nvPr/>
        </p:nvSpPr>
        <p:spPr bwMode="auto">
          <a:xfrm>
            <a:off x="4648200" y="4343400"/>
            <a:ext cx="38100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eaLnBrk="1" hangingPunct="1">
              <a:spcBef>
                <a:spcPct val="20000"/>
              </a:spcBef>
              <a:buFontTx/>
              <a:buChar char="•"/>
            </a:pPr>
            <a:endParaRPr lang="nl-NL">
              <a:latin typeface="Times New Roman" charset="0"/>
            </a:endParaRPr>
          </a:p>
        </p:txBody>
      </p:sp>
      <p:sp>
        <p:nvSpPr>
          <p:cNvPr id="23557" name="Oval 34"/>
          <p:cNvSpPr>
            <a:spLocks noChangeArrowheads="1"/>
          </p:cNvSpPr>
          <p:nvPr/>
        </p:nvSpPr>
        <p:spPr bwMode="auto">
          <a:xfrm>
            <a:off x="533400" y="1981200"/>
            <a:ext cx="3962400" cy="3962400"/>
          </a:xfrm>
          <a:prstGeom prst="ellipse">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nl-NL"/>
          </a:p>
        </p:txBody>
      </p:sp>
      <p:sp>
        <p:nvSpPr>
          <p:cNvPr id="23558" name="Line 35"/>
          <p:cNvSpPr>
            <a:spLocks noChangeShapeType="1"/>
          </p:cNvSpPr>
          <p:nvPr/>
        </p:nvSpPr>
        <p:spPr bwMode="auto">
          <a:xfrm>
            <a:off x="2590800" y="1981200"/>
            <a:ext cx="0" cy="1828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3559" name="Line 36"/>
          <p:cNvSpPr>
            <a:spLocks noChangeShapeType="1"/>
          </p:cNvSpPr>
          <p:nvPr/>
        </p:nvSpPr>
        <p:spPr bwMode="auto">
          <a:xfrm flipV="1">
            <a:off x="1066800" y="3810000"/>
            <a:ext cx="1524000" cy="1524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3560" name="Line 37"/>
          <p:cNvSpPr>
            <a:spLocks noChangeShapeType="1"/>
          </p:cNvSpPr>
          <p:nvPr/>
        </p:nvSpPr>
        <p:spPr bwMode="auto">
          <a:xfrm flipH="1" flipV="1">
            <a:off x="2590800" y="3810000"/>
            <a:ext cx="1447800" cy="1447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nl-NL"/>
          </a:p>
        </p:txBody>
      </p:sp>
      <p:sp>
        <p:nvSpPr>
          <p:cNvPr id="23561" name="Text Box 38"/>
          <p:cNvSpPr txBox="1">
            <a:spLocks noChangeArrowheads="1"/>
          </p:cNvSpPr>
          <p:nvPr/>
        </p:nvSpPr>
        <p:spPr bwMode="auto">
          <a:xfrm>
            <a:off x="2117725" y="3367088"/>
            <a:ext cx="441325"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A</a:t>
            </a:r>
          </a:p>
        </p:txBody>
      </p:sp>
      <p:sp>
        <p:nvSpPr>
          <p:cNvPr id="23562" name="Text Box 39"/>
          <p:cNvSpPr txBox="1">
            <a:spLocks noChangeArrowheads="1"/>
          </p:cNvSpPr>
          <p:nvPr/>
        </p:nvSpPr>
        <p:spPr bwMode="auto">
          <a:xfrm>
            <a:off x="2590800" y="3367088"/>
            <a:ext cx="420688" cy="519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B</a:t>
            </a:r>
          </a:p>
        </p:txBody>
      </p:sp>
      <p:sp>
        <p:nvSpPr>
          <p:cNvPr id="23563" name="Text Box 40"/>
          <p:cNvSpPr txBox="1">
            <a:spLocks noChangeArrowheads="1"/>
          </p:cNvSpPr>
          <p:nvPr/>
        </p:nvSpPr>
        <p:spPr bwMode="auto">
          <a:xfrm>
            <a:off x="2362200" y="3886200"/>
            <a:ext cx="444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b="1"/>
              <a:t>C</a:t>
            </a:r>
          </a:p>
        </p:txBody>
      </p:sp>
      <p:sp>
        <p:nvSpPr>
          <p:cNvPr id="23564" name="TextBox 19"/>
          <p:cNvSpPr txBox="1">
            <a:spLocks noChangeArrowheads="1"/>
          </p:cNvSpPr>
          <p:nvPr/>
        </p:nvSpPr>
        <p:spPr bwMode="auto">
          <a:xfrm>
            <a:off x="685800" y="2905125"/>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6%</a:t>
            </a:r>
          </a:p>
        </p:txBody>
      </p:sp>
      <p:sp>
        <p:nvSpPr>
          <p:cNvPr id="23565" name="TextBox 20"/>
          <p:cNvSpPr txBox="1">
            <a:spLocks noChangeArrowheads="1"/>
          </p:cNvSpPr>
          <p:nvPr/>
        </p:nvSpPr>
        <p:spPr bwMode="auto">
          <a:xfrm>
            <a:off x="3756025" y="2895600"/>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6%</a:t>
            </a:r>
          </a:p>
        </p:txBody>
      </p:sp>
      <p:sp>
        <p:nvSpPr>
          <p:cNvPr id="23566" name="TextBox 21"/>
          <p:cNvSpPr txBox="1">
            <a:spLocks noChangeArrowheads="1"/>
          </p:cNvSpPr>
          <p:nvPr/>
        </p:nvSpPr>
        <p:spPr bwMode="auto">
          <a:xfrm>
            <a:off x="2286000" y="5419725"/>
            <a:ext cx="663575"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800">
                <a:solidFill>
                  <a:schemeClr val="tx1"/>
                </a:solidFill>
                <a:latin typeface="Times" charset="0"/>
                <a:ea typeface="ＭＳ Ｐゴシック" charset="0"/>
                <a:cs typeface="Geneva" charset="0"/>
              </a:defRPr>
            </a:lvl1pPr>
            <a:lvl2pPr marL="742950" indent="-285750">
              <a:defRPr sz="2800">
                <a:solidFill>
                  <a:schemeClr val="tx1"/>
                </a:solidFill>
                <a:latin typeface="Times" charset="0"/>
                <a:ea typeface="Geneva" charset="0"/>
                <a:cs typeface="Geneva" charset="0"/>
              </a:defRPr>
            </a:lvl2pPr>
            <a:lvl3pPr marL="1143000" indent="-228600">
              <a:defRPr sz="2800">
                <a:solidFill>
                  <a:schemeClr val="tx1"/>
                </a:solidFill>
                <a:latin typeface="Times" charset="0"/>
                <a:ea typeface="Geneva" charset="0"/>
                <a:cs typeface="Geneva" charset="0"/>
              </a:defRPr>
            </a:lvl3pPr>
            <a:lvl4pPr marL="1600200" indent="-228600">
              <a:defRPr sz="2800">
                <a:solidFill>
                  <a:schemeClr val="tx1"/>
                </a:solidFill>
                <a:latin typeface="Times" charset="0"/>
                <a:ea typeface="Geneva" charset="0"/>
                <a:cs typeface="Geneva" charset="0"/>
              </a:defRPr>
            </a:lvl4pPr>
            <a:lvl5pPr marL="2057400" indent="-228600">
              <a:defRPr sz="2800">
                <a:solidFill>
                  <a:schemeClr val="tx1"/>
                </a:solidFill>
                <a:latin typeface="Times" charset="0"/>
                <a:ea typeface="Geneva" charset="0"/>
                <a:cs typeface="Geneva" charset="0"/>
              </a:defRPr>
            </a:lvl5pPr>
            <a:lvl6pPr marL="2514600" indent="-228600" eaLnBrk="0" fontAlgn="base" hangingPunct="0">
              <a:spcBef>
                <a:spcPct val="0"/>
              </a:spcBef>
              <a:spcAft>
                <a:spcPct val="0"/>
              </a:spcAft>
              <a:defRPr sz="2800">
                <a:solidFill>
                  <a:schemeClr val="tx1"/>
                </a:solidFill>
                <a:latin typeface="Times" charset="0"/>
                <a:ea typeface="Geneva" charset="0"/>
                <a:cs typeface="Geneva" charset="0"/>
              </a:defRPr>
            </a:lvl6pPr>
            <a:lvl7pPr marL="2971800" indent="-228600" eaLnBrk="0" fontAlgn="base" hangingPunct="0">
              <a:spcBef>
                <a:spcPct val="0"/>
              </a:spcBef>
              <a:spcAft>
                <a:spcPct val="0"/>
              </a:spcAft>
              <a:defRPr sz="2800">
                <a:solidFill>
                  <a:schemeClr val="tx1"/>
                </a:solidFill>
                <a:latin typeface="Times" charset="0"/>
                <a:ea typeface="Geneva" charset="0"/>
                <a:cs typeface="Geneva" charset="0"/>
              </a:defRPr>
            </a:lvl7pPr>
            <a:lvl8pPr marL="3429000" indent="-228600" eaLnBrk="0" fontAlgn="base" hangingPunct="0">
              <a:spcBef>
                <a:spcPct val="0"/>
              </a:spcBef>
              <a:spcAft>
                <a:spcPct val="0"/>
              </a:spcAft>
              <a:defRPr sz="2800">
                <a:solidFill>
                  <a:schemeClr val="tx1"/>
                </a:solidFill>
                <a:latin typeface="Times" charset="0"/>
                <a:ea typeface="Geneva" charset="0"/>
                <a:cs typeface="Geneva" charset="0"/>
              </a:defRPr>
            </a:lvl8pPr>
            <a:lvl9pPr marL="3886200" indent="-228600" eaLnBrk="0" fontAlgn="base" hangingPunct="0">
              <a:spcBef>
                <a:spcPct val="0"/>
              </a:spcBef>
              <a:spcAft>
                <a:spcPct val="0"/>
              </a:spcAft>
              <a:defRPr sz="2800">
                <a:solidFill>
                  <a:schemeClr val="tx1"/>
                </a:solidFill>
                <a:latin typeface="Times" charset="0"/>
                <a:ea typeface="Geneva" charset="0"/>
                <a:cs typeface="Geneva" charset="0"/>
              </a:defRPr>
            </a:lvl9pPr>
          </a:lstStyle>
          <a:p>
            <a:r>
              <a:rPr lang="en-US"/>
              <a:t>6%</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childTnLst>
                          </p:cTn>
                        </p:par>
                        <p:par>
                          <p:cTn id="8" fill="hold" nodeType="afterGroup">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4100">
                                            <p:txEl>
                                              <p:pRg st="1" end="1"/>
                                            </p:txEl>
                                          </p:spTgt>
                                        </p:tgtEl>
                                        <p:attrNameLst>
                                          <p:attrName>style.visibility</p:attrName>
                                        </p:attrNameLst>
                                      </p:cBhvr>
                                      <p:to>
                                        <p:strVal val="visible"/>
                                      </p:to>
                                    </p:set>
                                    <p:animEffect transition="in" filter="fade">
                                      <p:cBhvr>
                                        <p:cTn id="11" dur="500"/>
                                        <p:tgtEl>
                                          <p:spTgt spid="41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4495800"/>
            <a:ext cx="7772400" cy="1143000"/>
          </a:xfrm>
        </p:spPr>
        <p:txBody>
          <a:bodyPr/>
          <a:lstStyle/>
          <a:p>
            <a:pPr eaLnBrk="1" hangingPunct="1"/>
            <a:r>
              <a:rPr lang="nl-NL">
                <a:latin typeface="Times New Roman" charset="0"/>
                <a:cs typeface="Geneva" charset="0"/>
              </a:rPr>
              <a:t>Protectionisme versus Internationale samenwerking</a:t>
            </a:r>
          </a:p>
        </p:txBody>
      </p:sp>
      <p:sp>
        <p:nvSpPr>
          <p:cNvPr id="5125" name="Rectangle 5"/>
          <p:cNvSpPr>
            <a:spLocks noChangeArrowheads="1"/>
          </p:cNvSpPr>
          <p:nvPr/>
        </p:nvSpPr>
        <p:spPr bwMode="auto">
          <a:xfrm>
            <a:off x="4114800" y="6019800"/>
            <a:ext cx="903288"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nl-NL" sz="2400">
                <a:solidFill>
                  <a:srgbClr val="ED181E"/>
                </a:solidFill>
                <a:latin typeface="Times New Roman" charset="0"/>
              </a:rPr>
              <a:t>Einde</a:t>
            </a:r>
            <a:endParaRPr lang="nl-NL" sz="2400"/>
          </a:p>
        </p:txBody>
      </p:sp>
      <p:pic>
        <p:nvPicPr>
          <p:cNvPr id="5" name="Afbeelding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019300"/>
            <a:ext cx="7620000" cy="233742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5125">
                                            <p:txEl>
                                              <p:pRg st="0" end="0"/>
                                            </p:txEl>
                                          </p:spTgt>
                                        </p:tgtEl>
                                        <p:attrNameLst>
                                          <p:attrName>style.visibility</p:attrName>
                                        </p:attrNameLst>
                                      </p:cBhvr>
                                      <p:to>
                                        <p:strVal val="visible"/>
                                      </p:to>
                                    </p:set>
                                    <p:animEffect transition="in" filter="dissolve">
                                      <p:cBhvr>
                                        <p:cTn id="11" dur="500"/>
                                        <p:tgtEl>
                                          <p:spTgt spid="51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5" grpId="0" build="p"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nl-NL">
                <a:latin typeface="Times New Roman" charset="0"/>
                <a:cs typeface="Geneva" charset="0"/>
              </a:rPr>
              <a:t>Vrijhandel - Protectionisme </a:t>
            </a:r>
          </a:p>
        </p:txBody>
      </p:sp>
      <p:sp>
        <p:nvSpPr>
          <p:cNvPr id="6149" name="Rectangle 5"/>
          <p:cNvSpPr>
            <a:spLocks noGrp="1" noChangeArrowheads="1"/>
          </p:cNvSpPr>
          <p:nvPr>
            <p:ph type="body" sz="half" idx="2"/>
          </p:nvPr>
        </p:nvSpPr>
        <p:spPr>
          <a:xfrm>
            <a:off x="685800" y="1828800"/>
            <a:ext cx="7924800" cy="4114800"/>
          </a:xfrm>
          <a:noFill/>
        </p:spPr>
        <p:txBody>
          <a:bodyPr/>
          <a:lstStyle/>
          <a:p>
            <a:pPr eaLnBrk="1" hangingPunct="1"/>
            <a:r>
              <a:rPr lang="nl-NL" sz="2800" dirty="0">
                <a:latin typeface="Times New Roman" charset="0"/>
                <a:cs typeface="Geneva" charset="0"/>
              </a:rPr>
              <a:t>In de internationale handel zien we twee uitersten; enerzijds ‘protectionisme’ en anderzijds ‘</a:t>
            </a:r>
            <a:r>
              <a:rPr lang="nl-NL" sz="2800">
                <a:latin typeface="Times New Roman" charset="0"/>
                <a:cs typeface="Geneva" charset="0"/>
              </a:rPr>
              <a:t>vrijhandel</a:t>
            </a:r>
            <a:r>
              <a:rPr lang="nl-NL" sz="2800" smtClean="0">
                <a:latin typeface="Times New Roman" charset="0"/>
                <a:cs typeface="Geneva" charset="0"/>
              </a:rPr>
              <a:t>’.</a:t>
            </a:r>
            <a:endParaRPr lang="nl-NL" sz="2800" dirty="0">
              <a:latin typeface="Times New Roman" charset="0"/>
              <a:cs typeface="Geneva" charset="0"/>
            </a:endParaRPr>
          </a:p>
          <a:p>
            <a:pPr eaLnBrk="1" hangingPunct="1"/>
            <a:r>
              <a:rPr lang="nl-NL" sz="2800" dirty="0">
                <a:latin typeface="Times New Roman" charset="0"/>
                <a:cs typeface="Geneva" charset="0"/>
              </a:rPr>
              <a:t>In deze presentatie leer je welke vormen van protectionisme en welke vormen van internationale samenwerking er zijn</a:t>
            </a:r>
            <a:r>
              <a:rPr lang="nl-NL" sz="2800" dirty="0" smtClean="0">
                <a:latin typeface="Times New Roman" charset="0"/>
                <a:cs typeface="Geneva" charset="0"/>
              </a:rPr>
              <a:t>.</a:t>
            </a:r>
            <a:endParaRPr lang="nl-NL" sz="2800" dirty="0">
              <a:latin typeface="Times New Roman" charset="0"/>
              <a:cs typeface="Genev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dissolve">
                                      <p:cBhvr>
                                        <p:cTn id="7" dur="500"/>
                                        <p:tgtEl>
                                          <p:spTgt spid="6149">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6149">
                                            <p:txEl>
                                              <p:pRg st="1" end="1"/>
                                            </p:txEl>
                                          </p:spTgt>
                                        </p:tgtEl>
                                        <p:attrNameLst>
                                          <p:attrName>style.visibility</p:attrName>
                                        </p:attrNameLst>
                                      </p:cBhvr>
                                      <p:to>
                                        <p:strVal val="visible"/>
                                      </p:to>
                                    </p:set>
                                    <p:animEffect transition="in" filter="dissolve">
                                      <p:cBhvr>
                                        <p:cTn id="11" dur="500"/>
                                        <p:tgtEl>
                                          <p:spTgt spid="61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Vrijhandel - Protectionisme </a:t>
            </a:r>
            <a:endParaRPr lang="nl-NL" sz="1800">
              <a:latin typeface="Times New Roman" charset="0"/>
              <a:cs typeface="Geneva" charset="0"/>
            </a:endParaRPr>
          </a:p>
        </p:txBody>
      </p:sp>
      <p:sp>
        <p:nvSpPr>
          <p:cNvPr id="6149" name="Rectangle 5"/>
          <p:cNvSpPr>
            <a:spLocks noGrp="1" noChangeArrowheads="1"/>
          </p:cNvSpPr>
          <p:nvPr>
            <p:ph type="body" sz="half" idx="2"/>
          </p:nvPr>
        </p:nvSpPr>
        <p:spPr>
          <a:xfrm>
            <a:off x="381000" y="1447800"/>
            <a:ext cx="8458200" cy="4419600"/>
          </a:xfrm>
          <a:noFill/>
        </p:spPr>
        <p:txBody>
          <a:bodyPr/>
          <a:lstStyle/>
          <a:p>
            <a:pPr eaLnBrk="1" hangingPunct="1">
              <a:buFontTx/>
              <a:buNone/>
            </a:pPr>
            <a:r>
              <a:rPr lang="nl-NL" sz="2800" dirty="0">
                <a:latin typeface="Times New Roman" charset="0"/>
                <a:cs typeface="Geneva" charset="0"/>
              </a:rPr>
              <a:t>Vrijhandel:</a:t>
            </a:r>
          </a:p>
          <a:p>
            <a:pPr eaLnBrk="1" hangingPunct="1"/>
            <a:r>
              <a:rPr lang="nl-NL" sz="2800" dirty="0">
                <a:latin typeface="Times New Roman" charset="0"/>
                <a:cs typeface="Geneva" charset="0"/>
              </a:rPr>
              <a:t>We spreken van vrijhandel als er voor buitenlandse producten en diensten dezelfde regels gelden als voor de eigen goederen.</a:t>
            </a:r>
          </a:p>
          <a:p>
            <a:pPr eaLnBrk="1" hangingPunct="1">
              <a:buFontTx/>
              <a:buNone/>
            </a:pPr>
            <a:endParaRPr lang="nl-NL" sz="2800" dirty="0">
              <a:latin typeface="Times New Roman" charset="0"/>
              <a:cs typeface="Geneva" charset="0"/>
            </a:endParaRPr>
          </a:p>
          <a:p>
            <a:pPr eaLnBrk="1" hangingPunct="1">
              <a:buFontTx/>
              <a:buNone/>
            </a:pPr>
            <a:r>
              <a:rPr lang="nl-NL" sz="2800" dirty="0">
                <a:latin typeface="Times New Roman" charset="0"/>
                <a:cs typeface="Geneva" charset="0"/>
              </a:rPr>
              <a:t>Protectionisme:</a:t>
            </a:r>
          </a:p>
          <a:p>
            <a:pPr eaLnBrk="1" hangingPunct="1"/>
            <a:r>
              <a:rPr lang="nl-NL" sz="2800" dirty="0">
                <a:latin typeface="Times" charset="0"/>
                <a:cs typeface="Geneva" charset="0"/>
              </a:rPr>
              <a:t>Bescherming van de eigen producten, bedrijven (industrie), werkgelegenheid en de economie in het algemeen, tegen de buitenlandse concurrentie.</a:t>
            </a:r>
          </a:p>
          <a:p>
            <a:pPr eaLnBrk="1" hangingPunct="1">
              <a:buFontTx/>
              <a:buNone/>
            </a:pPr>
            <a:endParaRPr lang="nl-NL" sz="2800" dirty="0">
              <a:latin typeface="Times New Roman" charset="0"/>
              <a:cs typeface="Genev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6149">
                                            <p:txEl>
                                              <p:pRg st="0" end="0"/>
                                            </p:txEl>
                                          </p:spTgt>
                                        </p:tgtEl>
                                        <p:attrNameLst>
                                          <p:attrName>style.visibility</p:attrName>
                                        </p:attrNameLst>
                                      </p:cBhvr>
                                      <p:to>
                                        <p:strVal val="visible"/>
                                      </p:to>
                                    </p:set>
                                    <p:animEffect transition="in" filter="dissolve">
                                      <p:cBhvr>
                                        <p:cTn id="7" dur="500"/>
                                        <p:tgtEl>
                                          <p:spTgt spid="6149">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6149">
                                            <p:txEl>
                                              <p:pRg st="1" end="1"/>
                                            </p:txEl>
                                          </p:spTgt>
                                        </p:tgtEl>
                                        <p:attrNameLst>
                                          <p:attrName>style.visibility</p:attrName>
                                        </p:attrNameLst>
                                      </p:cBhvr>
                                      <p:to>
                                        <p:strVal val="visible"/>
                                      </p:to>
                                    </p:set>
                                    <p:animEffect transition="in" filter="dissolve">
                                      <p:cBhvr>
                                        <p:cTn id="11" dur="500"/>
                                        <p:tgtEl>
                                          <p:spTgt spid="6149">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6149">
                                            <p:txEl>
                                              <p:pRg st="3" end="3"/>
                                            </p:txEl>
                                          </p:spTgt>
                                        </p:tgtEl>
                                        <p:attrNameLst>
                                          <p:attrName>style.visibility</p:attrName>
                                        </p:attrNameLst>
                                      </p:cBhvr>
                                      <p:to>
                                        <p:strVal val="visible"/>
                                      </p:to>
                                    </p:set>
                                    <p:animEffect transition="in" filter="dissolve">
                                      <p:cBhvr>
                                        <p:cTn id="15" dur="500"/>
                                        <p:tgtEl>
                                          <p:spTgt spid="6149">
                                            <p:txEl>
                                              <p:pRg st="3" end="3"/>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6149">
                                            <p:txEl>
                                              <p:pRg st="4" end="4"/>
                                            </p:txEl>
                                          </p:spTgt>
                                        </p:tgtEl>
                                        <p:attrNameLst>
                                          <p:attrName>style.visibility</p:attrName>
                                        </p:attrNameLst>
                                      </p:cBhvr>
                                      <p:to>
                                        <p:strVal val="visible"/>
                                      </p:to>
                                    </p:set>
                                    <p:animEffect transition="in" filter="dissolve">
                                      <p:cBhvr>
                                        <p:cTn id="19" dur="500"/>
                                        <p:tgtEl>
                                          <p:spTgt spid="61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nl-NL">
                <a:latin typeface="Times New Roman" charset="0"/>
                <a:cs typeface="Geneva" charset="0"/>
              </a:rPr>
              <a:t>Vormen van protectionisme</a:t>
            </a:r>
            <a:r>
              <a:rPr lang="nl-NL" sz="1800">
                <a:latin typeface="Times New Roman" charset="0"/>
                <a:cs typeface="Geneva" charset="0"/>
              </a:rPr>
              <a:t> </a:t>
            </a:r>
          </a:p>
        </p:txBody>
      </p:sp>
      <p:sp>
        <p:nvSpPr>
          <p:cNvPr id="15365" name="Rectangle 5"/>
          <p:cNvSpPr>
            <a:spLocks noGrp="1" noChangeArrowheads="1"/>
          </p:cNvSpPr>
          <p:nvPr>
            <p:ph type="body" sz="half" idx="2"/>
          </p:nvPr>
        </p:nvSpPr>
        <p:spPr>
          <a:xfrm>
            <a:off x="685800" y="1981200"/>
            <a:ext cx="7772400" cy="4114800"/>
          </a:xfrm>
        </p:spPr>
        <p:txBody>
          <a:bodyPr/>
          <a:lstStyle/>
          <a:p>
            <a:pPr marL="514350" indent="-514350" eaLnBrk="1" hangingPunct="1">
              <a:buFont typeface="Times" charset="0"/>
              <a:buAutoNum type="arabicPeriod"/>
            </a:pPr>
            <a:r>
              <a:rPr lang="nl-NL" sz="2800" dirty="0">
                <a:latin typeface="Times New Roman" charset="0"/>
                <a:cs typeface="Geneva" charset="0"/>
              </a:rPr>
              <a:t>Invoerrechten</a:t>
            </a:r>
          </a:p>
          <a:p>
            <a:pPr marL="514350" indent="-514350" eaLnBrk="1" hangingPunct="1">
              <a:buFont typeface="Times" charset="0"/>
              <a:buAutoNum type="arabicPeriod"/>
            </a:pPr>
            <a:r>
              <a:rPr lang="nl-NL" sz="2800" dirty="0">
                <a:latin typeface="Times New Roman" charset="0"/>
                <a:cs typeface="Geneva" charset="0"/>
              </a:rPr>
              <a:t>Exportrechten</a:t>
            </a:r>
          </a:p>
          <a:p>
            <a:pPr marL="514350" indent="-514350" eaLnBrk="1" hangingPunct="1">
              <a:buFont typeface="Times" charset="0"/>
              <a:buAutoNum type="arabicPeriod"/>
            </a:pPr>
            <a:r>
              <a:rPr lang="nl-NL" sz="2800" dirty="0">
                <a:latin typeface="Times New Roman" charset="0"/>
                <a:cs typeface="Geneva" charset="0"/>
              </a:rPr>
              <a:t>Exportsubsidies</a:t>
            </a:r>
          </a:p>
          <a:p>
            <a:pPr marL="514350" indent="-514350" eaLnBrk="1" hangingPunct="1">
              <a:buFont typeface="Times" charset="0"/>
              <a:buAutoNum type="arabicPeriod"/>
            </a:pPr>
            <a:r>
              <a:rPr lang="nl-NL" sz="2800" dirty="0">
                <a:latin typeface="Times New Roman" charset="0"/>
                <a:cs typeface="Geneva" charset="0"/>
              </a:rPr>
              <a:t>Contingentering</a:t>
            </a:r>
          </a:p>
          <a:p>
            <a:pPr marL="514350" indent="-514350" eaLnBrk="1" hangingPunct="1">
              <a:buFont typeface="Times" charset="0"/>
              <a:buAutoNum type="arabicPeriod"/>
            </a:pPr>
            <a:r>
              <a:rPr lang="nl-NL" sz="2800" dirty="0">
                <a:latin typeface="Times New Roman" charset="0"/>
                <a:cs typeface="Geneva" charset="0"/>
              </a:rPr>
              <a:t>Handelsverdragen</a:t>
            </a:r>
          </a:p>
          <a:p>
            <a:pPr marL="514350" indent="-514350" eaLnBrk="1" hangingPunct="1">
              <a:buFont typeface="Times" charset="0"/>
              <a:buAutoNum type="arabicPeriod"/>
            </a:pPr>
            <a:r>
              <a:rPr lang="nl-NL" sz="2800" dirty="0">
                <a:latin typeface="Times New Roman" charset="0"/>
                <a:cs typeface="Geneva" charset="0"/>
              </a:rPr>
              <a:t>Non-</a:t>
            </a:r>
            <a:r>
              <a:rPr lang="nl-NL" sz="2800" dirty="0" err="1">
                <a:latin typeface="Times New Roman" charset="0"/>
                <a:cs typeface="Geneva" charset="0"/>
              </a:rPr>
              <a:t>tarifiaire</a:t>
            </a:r>
            <a:r>
              <a:rPr lang="nl-NL" sz="2800" dirty="0">
                <a:latin typeface="Times New Roman" charset="0"/>
                <a:cs typeface="Geneva" charset="0"/>
              </a:rPr>
              <a:t> belemmeringen</a:t>
            </a:r>
          </a:p>
          <a:p>
            <a:pPr marL="514350" indent="-514350" eaLnBrk="1" hangingPunct="1">
              <a:buFont typeface="Times" charset="0"/>
              <a:buAutoNum type="arabicPeriod"/>
            </a:pPr>
            <a:r>
              <a:rPr lang="nl-NL" sz="2800" dirty="0">
                <a:latin typeface="Times New Roman" charset="0"/>
                <a:cs typeface="Geneva" charset="0"/>
              </a:rPr>
              <a:t>Aankoopbeperkingen met vreemd geld</a:t>
            </a:r>
          </a:p>
          <a:p>
            <a:pPr marL="514350" indent="-514350" eaLnBrk="1" hangingPunct="1">
              <a:buFontTx/>
              <a:buNone/>
            </a:pPr>
            <a:r>
              <a:rPr lang="nl-NL" sz="2400" dirty="0">
                <a:solidFill>
                  <a:srgbClr val="ED181E"/>
                </a:solidFill>
                <a:latin typeface="Times New Roman" charset="0"/>
                <a:cs typeface="Geneva"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15365">
                                            <p:txEl>
                                              <p:pRg st="0" end="0"/>
                                            </p:txEl>
                                          </p:spTgt>
                                        </p:tgtEl>
                                        <p:attrNameLst>
                                          <p:attrName>style.visibility</p:attrName>
                                        </p:attrNameLst>
                                      </p:cBhvr>
                                      <p:to>
                                        <p:strVal val="visible"/>
                                      </p:to>
                                    </p:set>
                                    <p:animEffect transition="in" filter="dissolve">
                                      <p:cBhvr>
                                        <p:cTn id="7" dur="500"/>
                                        <p:tgtEl>
                                          <p:spTgt spid="15365">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15365">
                                            <p:txEl>
                                              <p:pRg st="1" end="1"/>
                                            </p:txEl>
                                          </p:spTgt>
                                        </p:tgtEl>
                                        <p:attrNameLst>
                                          <p:attrName>style.visibility</p:attrName>
                                        </p:attrNameLst>
                                      </p:cBhvr>
                                      <p:to>
                                        <p:strVal val="visible"/>
                                      </p:to>
                                    </p:set>
                                    <p:animEffect transition="in" filter="dissolve">
                                      <p:cBhvr>
                                        <p:cTn id="11" dur="500"/>
                                        <p:tgtEl>
                                          <p:spTgt spid="15365">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15365">
                                            <p:txEl>
                                              <p:pRg st="2" end="2"/>
                                            </p:txEl>
                                          </p:spTgt>
                                        </p:tgtEl>
                                        <p:attrNameLst>
                                          <p:attrName>style.visibility</p:attrName>
                                        </p:attrNameLst>
                                      </p:cBhvr>
                                      <p:to>
                                        <p:strVal val="visible"/>
                                      </p:to>
                                    </p:set>
                                    <p:animEffect transition="in" filter="dissolve">
                                      <p:cBhvr>
                                        <p:cTn id="15" dur="500"/>
                                        <p:tgtEl>
                                          <p:spTgt spid="15365">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15365">
                                            <p:txEl>
                                              <p:pRg st="3" end="3"/>
                                            </p:txEl>
                                          </p:spTgt>
                                        </p:tgtEl>
                                        <p:attrNameLst>
                                          <p:attrName>style.visibility</p:attrName>
                                        </p:attrNameLst>
                                      </p:cBhvr>
                                      <p:to>
                                        <p:strVal val="visible"/>
                                      </p:to>
                                    </p:set>
                                    <p:animEffect transition="in" filter="dissolve">
                                      <p:cBhvr>
                                        <p:cTn id="19" dur="500"/>
                                        <p:tgtEl>
                                          <p:spTgt spid="15365">
                                            <p:txEl>
                                              <p:pRg st="3" end="3"/>
                                            </p:txEl>
                                          </p:spTgt>
                                        </p:tgtEl>
                                      </p:cBhvr>
                                    </p:animEffect>
                                  </p:childTnLst>
                                </p:cTn>
                              </p:par>
                            </p:childTnLst>
                          </p:cTn>
                        </p:par>
                        <p:par>
                          <p:cTn id="20" fill="hold" nodeType="afterGroup">
                            <p:stCondLst>
                              <p:cond delay="6000"/>
                            </p:stCondLst>
                            <p:childTnLst>
                              <p:par>
                                <p:cTn id="21" presetID="9" presetClass="entr" presetSubtype="0" fill="hold" grpId="0" nodeType="afterEffect">
                                  <p:stCondLst>
                                    <p:cond delay="1000"/>
                                  </p:stCondLst>
                                  <p:childTnLst>
                                    <p:set>
                                      <p:cBhvr>
                                        <p:cTn id="22" dur="1" fill="hold">
                                          <p:stCondLst>
                                            <p:cond delay="0"/>
                                          </p:stCondLst>
                                        </p:cTn>
                                        <p:tgtEl>
                                          <p:spTgt spid="15365">
                                            <p:txEl>
                                              <p:pRg st="4" end="4"/>
                                            </p:txEl>
                                          </p:spTgt>
                                        </p:tgtEl>
                                        <p:attrNameLst>
                                          <p:attrName>style.visibility</p:attrName>
                                        </p:attrNameLst>
                                      </p:cBhvr>
                                      <p:to>
                                        <p:strVal val="visible"/>
                                      </p:to>
                                    </p:set>
                                    <p:animEffect transition="in" filter="dissolve">
                                      <p:cBhvr>
                                        <p:cTn id="23" dur="500"/>
                                        <p:tgtEl>
                                          <p:spTgt spid="15365">
                                            <p:txEl>
                                              <p:pRg st="4" end="4"/>
                                            </p:txEl>
                                          </p:spTgt>
                                        </p:tgtEl>
                                      </p:cBhvr>
                                    </p:animEffect>
                                  </p:childTnLst>
                                </p:cTn>
                              </p:par>
                            </p:childTnLst>
                          </p:cTn>
                        </p:par>
                        <p:par>
                          <p:cTn id="24" fill="hold" nodeType="afterGroup">
                            <p:stCondLst>
                              <p:cond delay="7500"/>
                            </p:stCondLst>
                            <p:childTnLst>
                              <p:par>
                                <p:cTn id="25" presetID="9" presetClass="entr" presetSubtype="0" fill="hold" grpId="0" nodeType="afterEffect">
                                  <p:stCondLst>
                                    <p:cond delay="1000"/>
                                  </p:stCondLst>
                                  <p:childTnLst>
                                    <p:set>
                                      <p:cBhvr>
                                        <p:cTn id="26" dur="1" fill="hold">
                                          <p:stCondLst>
                                            <p:cond delay="0"/>
                                          </p:stCondLst>
                                        </p:cTn>
                                        <p:tgtEl>
                                          <p:spTgt spid="15365">
                                            <p:txEl>
                                              <p:pRg st="5" end="5"/>
                                            </p:txEl>
                                          </p:spTgt>
                                        </p:tgtEl>
                                        <p:attrNameLst>
                                          <p:attrName>style.visibility</p:attrName>
                                        </p:attrNameLst>
                                      </p:cBhvr>
                                      <p:to>
                                        <p:strVal val="visible"/>
                                      </p:to>
                                    </p:set>
                                    <p:animEffect transition="in" filter="dissolve">
                                      <p:cBhvr>
                                        <p:cTn id="27" dur="500"/>
                                        <p:tgtEl>
                                          <p:spTgt spid="15365">
                                            <p:txEl>
                                              <p:pRg st="5" end="5"/>
                                            </p:txEl>
                                          </p:spTgt>
                                        </p:tgtEl>
                                      </p:cBhvr>
                                    </p:animEffect>
                                  </p:childTnLst>
                                </p:cTn>
                              </p:par>
                            </p:childTnLst>
                          </p:cTn>
                        </p:par>
                        <p:par>
                          <p:cTn id="28" fill="hold" nodeType="afterGroup">
                            <p:stCondLst>
                              <p:cond delay="9000"/>
                            </p:stCondLst>
                            <p:childTnLst>
                              <p:par>
                                <p:cTn id="29" presetID="9" presetClass="entr" presetSubtype="0" fill="hold" grpId="0" nodeType="afterEffect">
                                  <p:stCondLst>
                                    <p:cond delay="1000"/>
                                  </p:stCondLst>
                                  <p:childTnLst>
                                    <p:set>
                                      <p:cBhvr>
                                        <p:cTn id="30" dur="1" fill="hold">
                                          <p:stCondLst>
                                            <p:cond delay="0"/>
                                          </p:stCondLst>
                                        </p:cTn>
                                        <p:tgtEl>
                                          <p:spTgt spid="15365">
                                            <p:txEl>
                                              <p:pRg st="6" end="6"/>
                                            </p:txEl>
                                          </p:spTgt>
                                        </p:tgtEl>
                                        <p:attrNameLst>
                                          <p:attrName>style.visibility</p:attrName>
                                        </p:attrNameLst>
                                      </p:cBhvr>
                                      <p:to>
                                        <p:strVal val="visible"/>
                                      </p:to>
                                    </p:set>
                                    <p:animEffect transition="in" filter="dissolve">
                                      <p:cBhvr>
                                        <p:cTn id="31" dur="500"/>
                                        <p:tgtEl>
                                          <p:spTgt spid="15365">
                                            <p:txEl>
                                              <p:pRg st="6" end="6"/>
                                            </p:txEl>
                                          </p:spTgt>
                                        </p:tgtEl>
                                      </p:cBhvr>
                                    </p:animEffect>
                                  </p:childTnLst>
                                </p:cTn>
                              </p:par>
                            </p:childTnLst>
                          </p:cTn>
                        </p:par>
                        <p:par>
                          <p:cTn id="32" fill="hold" nodeType="afterGroup">
                            <p:stCondLst>
                              <p:cond delay="10500"/>
                            </p:stCondLst>
                            <p:childTnLst>
                              <p:par>
                                <p:cTn id="33" presetID="9" presetClass="entr" presetSubtype="0" fill="hold" grpId="0" nodeType="afterEffect">
                                  <p:stCondLst>
                                    <p:cond delay="1000"/>
                                  </p:stCondLst>
                                  <p:childTnLst>
                                    <p:set>
                                      <p:cBhvr>
                                        <p:cTn id="34" dur="1" fill="hold">
                                          <p:stCondLst>
                                            <p:cond delay="0"/>
                                          </p:stCondLst>
                                        </p:cTn>
                                        <p:tgtEl>
                                          <p:spTgt spid="15365">
                                            <p:txEl>
                                              <p:pRg st="7" end="7"/>
                                            </p:txEl>
                                          </p:spTgt>
                                        </p:tgtEl>
                                        <p:attrNameLst>
                                          <p:attrName>style.visibility</p:attrName>
                                        </p:attrNameLst>
                                      </p:cBhvr>
                                      <p:to>
                                        <p:strVal val="visible"/>
                                      </p:to>
                                    </p:set>
                                    <p:animEffect transition="in" filter="dissolve">
                                      <p:cBhvr>
                                        <p:cTn id="35" dur="500"/>
                                        <p:tgtEl>
                                          <p:spTgt spid="1536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build="p" autoUpdateAnimBg="0" advAuto="100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Invoerrechten</a:t>
            </a:r>
          </a:p>
        </p:txBody>
      </p:sp>
      <p:sp>
        <p:nvSpPr>
          <p:cNvPr id="3080" name="Rectangle 8"/>
          <p:cNvSpPr>
            <a:spLocks noGrp="1" noChangeArrowheads="1"/>
          </p:cNvSpPr>
          <p:nvPr>
            <p:ph type="body" sz="half" idx="2"/>
          </p:nvPr>
        </p:nvSpPr>
        <p:spPr>
          <a:xfrm>
            <a:off x="685800" y="1600200"/>
            <a:ext cx="7772400" cy="4114800"/>
          </a:xfrm>
          <a:noFill/>
        </p:spPr>
        <p:txBody>
          <a:bodyPr/>
          <a:lstStyle/>
          <a:p>
            <a:r>
              <a:rPr lang="nl-NL" sz="2400" dirty="0">
                <a:latin typeface="Times New Roman" charset="0"/>
                <a:cs typeface="Times New Roman" charset="0"/>
              </a:rPr>
              <a:t>Buitenlandse (import)producten worden dan duurder gemaakt, zodat de vraag naar het (eigen) binnenlandse product stijgt.</a:t>
            </a:r>
          </a:p>
          <a:p>
            <a:pPr>
              <a:buFontTx/>
              <a:buNone/>
            </a:pPr>
            <a:r>
              <a:rPr lang="nl-NL" sz="2400" dirty="0">
                <a:latin typeface="Times New Roman" charset="0"/>
                <a:cs typeface="Times New Roman" charset="0"/>
              </a:rPr>
              <a:t>Voorbeeld: </a:t>
            </a:r>
            <a:endParaRPr lang="en-US" sz="2400" dirty="0">
              <a:latin typeface="Times New Roman" charset="0"/>
              <a:cs typeface="Times New Roman" charset="0"/>
            </a:endParaRPr>
          </a:p>
          <a:p>
            <a:pPr eaLnBrk="1" hangingPunct="1"/>
            <a:r>
              <a:rPr lang="nl-NL" sz="2400" dirty="0">
                <a:latin typeface="Times New Roman" charset="0"/>
                <a:cs typeface="Times New Roman" charset="0"/>
              </a:rPr>
              <a:t>Een dvd-speler van Philips kost € 50. De vergelijkbare dvd-speler van Sony kost € 45. De Nederlandse consument koopt meestal de Sony. </a:t>
            </a:r>
          </a:p>
          <a:p>
            <a:pPr eaLnBrk="1" hangingPunct="1">
              <a:buFontTx/>
              <a:buNone/>
            </a:pPr>
            <a:r>
              <a:rPr lang="nl-NL" sz="2400" b="1" dirty="0">
                <a:latin typeface="Times New Roman" charset="0"/>
                <a:cs typeface="Times New Roman" charset="0"/>
              </a:rPr>
              <a:t>Invoerrechten</a:t>
            </a:r>
            <a:r>
              <a:rPr lang="nl-NL" sz="2400" dirty="0">
                <a:latin typeface="Times New Roman" charset="0"/>
                <a:cs typeface="Times New Roman" charset="0"/>
              </a:rPr>
              <a:t>: De dvd-speler Sony wordt door de overheid belast met € 10 (invoerheffing) en kost dan € 45 + € 10 = € 55. De Nederlandse consument koopt dan vaker Philips.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Exportrechten</a:t>
            </a:r>
          </a:p>
        </p:txBody>
      </p:sp>
      <p:sp>
        <p:nvSpPr>
          <p:cNvPr id="3080" name="Rectangle 8"/>
          <p:cNvSpPr>
            <a:spLocks noGrp="1" noChangeArrowheads="1"/>
          </p:cNvSpPr>
          <p:nvPr>
            <p:ph type="body" sz="half" idx="2"/>
          </p:nvPr>
        </p:nvSpPr>
        <p:spPr>
          <a:xfrm>
            <a:off x="685800" y="1600200"/>
            <a:ext cx="7772400" cy="4114800"/>
          </a:xfrm>
          <a:noFill/>
        </p:spPr>
        <p:txBody>
          <a:bodyPr/>
          <a:lstStyle/>
          <a:p>
            <a:r>
              <a:rPr lang="nl-NL" sz="2400" dirty="0">
                <a:latin typeface="Times New Roman" charset="0"/>
                <a:cs typeface="Times New Roman" charset="0"/>
              </a:rPr>
              <a:t>Exportproducten worden dan duurder, zodat de export daalt. Alleen voor schaarse goederen.</a:t>
            </a:r>
          </a:p>
          <a:p>
            <a:pPr>
              <a:buFontTx/>
              <a:buNone/>
            </a:pPr>
            <a:r>
              <a:rPr lang="nl-NL" sz="2400" dirty="0" smtClean="0">
                <a:latin typeface="Times New Roman" charset="0"/>
                <a:cs typeface="Times New Roman" charset="0"/>
              </a:rPr>
              <a:t>Voorbeeld:</a:t>
            </a:r>
            <a:endParaRPr lang="en-US" sz="2400" dirty="0">
              <a:latin typeface="Times New Roman" charset="0"/>
              <a:cs typeface="Times New Roman" charset="0"/>
            </a:endParaRPr>
          </a:p>
          <a:p>
            <a:pPr eaLnBrk="1" hangingPunct="1"/>
            <a:r>
              <a:rPr lang="nl-NL" sz="2400" dirty="0">
                <a:latin typeface="Times New Roman" charset="0"/>
                <a:cs typeface="Times New Roman" charset="0"/>
              </a:rPr>
              <a:t>Rijst in een ontwikkelingsland kost $ 4 per baal. In andere landen kost de rijst $ 5 per baal. Bij deze prijzen is het voor producenten aantrekkelijk om rijst te exporteren. </a:t>
            </a:r>
          </a:p>
          <a:p>
            <a:pPr eaLnBrk="1" hangingPunct="1">
              <a:buFontTx/>
              <a:buNone/>
            </a:pPr>
            <a:r>
              <a:rPr lang="nl-NL" sz="2400" b="1" dirty="0">
                <a:latin typeface="Times New Roman" charset="0"/>
                <a:cs typeface="Times New Roman" charset="0"/>
              </a:rPr>
              <a:t>Exportrechten</a:t>
            </a:r>
            <a:r>
              <a:rPr lang="nl-NL" sz="2400" dirty="0">
                <a:latin typeface="Times New Roman" charset="0"/>
                <a:cs typeface="Times New Roman" charset="0"/>
              </a:rPr>
              <a:t>: De regering wil voorkomen dat er te veel rijst wordt geëxporteerd. De regering verhoogt de prijs van een baal met $ 2. De prijs bij export wordt dan $ 6 . Daardoor exporteren producenten minder</a:t>
            </a:r>
            <a:r>
              <a:rPr lang="nl-NL" sz="2400" dirty="0" smtClean="0">
                <a:latin typeface="Times New Roman" charset="0"/>
                <a:cs typeface="Times New Roman" charset="0"/>
              </a:rPr>
              <a:t>.</a:t>
            </a:r>
            <a:endParaRPr lang="nl-NL" sz="2400" dirty="0">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Exportsubsidies</a:t>
            </a:r>
          </a:p>
        </p:txBody>
      </p:sp>
      <p:sp>
        <p:nvSpPr>
          <p:cNvPr id="3080" name="Rectangle 8"/>
          <p:cNvSpPr>
            <a:spLocks noGrp="1" noChangeArrowheads="1"/>
          </p:cNvSpPr>
          <p:nvPr>
            <p:ph type="body" sz="half" idx="2"/>
          </p:nvPr>
        </p:nvSpPr>
        <p:spPr>
          <a:xfrm>
            <a:off x="685800" y="1600200"/>
            <a:ext cx="7772400" cy="4953000"/>
          </a:xfrm>
          <a:noFill/>
        </p:spPr>
        <p:txBody>
          <a:bodyPr/>
          <a:lstStyle/>
          <a:p>
            <a:r>
              <a:rPr lang="nl-NL" sz="2400" dirty="0">
                <a:latin typeface="Times New Roman" charset="0"/>
                <a:cs typeface="Times New Roman" charset="0"/>
              </a:rPr>
              <a:t>Exportproducten worden goedkoper, zodat de export stijgt.</a:t>
            </a:r>
          </a:p>
          <a:p>
            <a:pPr>
              <a:buFontTx/>
              <a:buNone/>
            </a:pPr>
            <a:r>
              <a:rPr lang="nl-NL" sz="2400" dirty="0" smtClean="0">
                <a:latin typeface="Times New Roman" charset="0"/>
                <a:cs typeface="Times New Roman" charset="0"/>
              </a:rPr>
              <a:t>Voorbeeld: </a:t>
            </a:r>
            <a:endParaRPr lang="en-US" sz="2400" dirty="0">
              <a:latin typeface="Times New Roman" charset="0"/>
              <a:cs typeface="Times New Roman" charset="0"/>
            </a:endParaRPr>
          </a:p>
          <a:p>
            <a:pPr eaLnBrk="1" hangingPunct="1"/>
            <a:r>
              <a:rPr lang="nl-NL" sz="2400" dirty="0">
                <a:latin typeface="Times New Roman" charset="0"/>
                <a:cs typeface="Times New Roman" charset="0"/>
              </a:rPr>
              <a:t>Nederlandse aardappelen kosten € 2 per kilo. In Duitsland kosten aardappelen € 1,50 per kg. Consumenten in Duitsland kopen geen Nederlandse aardappelen, de eigen aardappelen zijn immers goedkoper.  </a:t>
            </a:r>
          </a:p>
          <a:p>
            <a:pPr eaLnBrk="1" hangingPunct="1">
              <a:buFontTx/>
              <a:buNone/>
            </a:pPr>
            <a:r>
              <a:rPr lang="nl-NL" sz="2400" b="1" dirty="0">
                <a:latin typeface="Times New Roman" charset="0"/>
                <a:cs typeface="Times New Roman" charset="0"/>
              </a:rPr>
              <a:t>Exportsubsidies</a:t>
            </a:r>
            <a:r>
              <a:rPr lang="nl-NL" sz="2400" dirty="0">
                <a:latin typeface="Times New Roman" charset="0"/>
                <a:cs typeface="Times New Roman" charset="0"/>
              </a:rPr>
              <a:t>: De regering geeft bij export € 0,75 subsidie. De prijs in Duitsland van Nederlandse aardappelen kan dalen naar € 1,25. De Duitse consument kiest voor de Nederlandse aardappelen. De Nederlandse producent krijgt € 1,25 van de Duitse consument en € 0,75 van de overheid (= € 2 totaal</a:t>
            </a:r>
            <a:r>
              <a:rPr lang="nl-NL" sz="2400" dirty="0" smtClean="0">
                <a:latin typeface="Times New Roman" charset="0"/>
                <a:cs typeface="Times New Roman" charset="0"/>
              </a:rPr>
              <a:t>)</a:t>
            </a:r>
            <a:endParaRPr lang="nl-NL" sz="2400" dirty="0">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1143000"/>
          </a:xfrm>
        </p:spPr>
        <p:txBody>
          <a:bodyPr/>
          <a:lstStyle/>
          <a:p>
            <a:pPr eaLnBrk="1" hangingPunct="1"/>
            <a:r>
              <a:rPr lang="nl-NL">
                <a:latin typeface="Times New Roman" charset="0"/>
                <a:cs typeface="Geneva" charset="0"/>
              </a:rPr>
              <a:t>Contingentering</a:t>
            </a:r>
          </a:p>
        </p:txBody>
      </p:sp>
      <p:sp>
        <p:nvSpPr>
          <p:cNvPr id="3080" name="Rectangle 8"/>
          <p:cNvSpPr>
            <a:spLocks noGrp="1" noChangeArrowheads="1"/>
          </p:cNvSpPr>
          <p:nvPr>
            <p:ph type="body" sz="half" idx="2"/>
          </p:nvPr>
        </p:nvSpPr>
        <p:spPr>
          <a:xfrm>
            <a:off x="685800" y="1600200"/>
            <a:ext cx="7772400" cy="4953000"/>
          </a:xfrm>
          <a:noFill/>
        </p:spPr>
        <p:txBody>
          <a:bodyPr/>
          <a:lstStyle/>
          <a:p>
            <a:r>
              <a:rPr lang="nl-NL" sz="2400" dirty="0">
                <a:latin typeface="Times New Roman" charset="0"/>
                <a:cs typeface="Times New Roman" charset="0"/>
              </a:rPr>
              <a:t>Van concurrerende buitenlandse producten wordt een maximaal aantal geïmporteerd, zodat de vraag naar de eigen producten stijgt.</a:t>
            </a:r>
          </a:p>
          <a:p>
            <a:pPr>
              <a:buFontTx/>
              <a:buNone/>
            </a:pPr>
            <a:r>
              <a:rPr lang="nl-NL" sz="2400" dirty="0" smtClean="0">
                <a:latin typeface="Times New Roman" charset="0"/>
                <a:cs typeface="Times New Roman" charset="0"/>
              </a:rPr>
              <a:t>Voorbeeld:</a:t>
            </a:r>
            <a:endParaRPr lang="en-US" sz="2400" dirty="0">
              <a:latin typeface="Times New Roman" charset="0"/>
              <a:cs typeface="Times New Roman" charset="0"/>
            </a:endParaRPr>
          </a:p>
          <a:p>
            <a:pPr eaLnBrk="1" hangingPunct="1"/>
            <a:r>
              <a:rPr lang="nl-NL" sz="2400" dirty="0">
                <a:latin typeface="Times New Roman" charset="0"/>
                <a:cs typeface="Times New Roman" charset="0"/>
              </a:rPr>
              <a:t>In een land met een eigen auto-industrie worden jaarlijks 600.000 buitenlandse auto’s verkocht en 400.000 eigen auto’s. </a:t>
            </a:r>
          </a:p>
          <a:p>
            <a:pPr eaLnBrk="1" hangingPunct="1">
              <a:buFontTx/>
              <a:buNone/>
            </a:pPr>
            <a:r>
              <a:rPr lang="nl-NL" sz="2400" b="1" dirty="0">
                <a:latin typeface="Times New Roman" charset="0"/>
                <a:cs typeface="Times New Roman" charset="0"/>
              </a:rPr>
              <a:t>Contingentering</a:t>
            </a:r>
            <a:r>
              <a:rPr lang="nl-NL" sz="2400" dirty="0">
                <a:latin typeface="Times New Roman" charset="0"/>
                <a:cs typeface="Times New Roman" charset="0"/>
              </a:rPr>
              <a:t>: De regering besluit tot een contingent van 300.000 stuks op de import van buitenlandse auto’s. Hierdoor worden er voortaan 300.000 buitenlandse auto’s verkocht en 700.000 eigen auto’s. De consument heeft namelijk geen andere keuze</a:t>
            </a:r>
            <a:r>
              <a:rPr lang="nl-NL" sz="2400" dirty="0" smtClean="0">
                <a:latin typeface="Times New Roman" charset="0"/>
                <a:cs typeface="Times New Roman" charset="0"/>
              </a:rPr>
              <a:t>.</a:t>
            </a:r>
            <a:endParaRPr lang="nl-NL" sz="2400" dirty="0">
              <a:latin typeface="Times New Roman" charset="0"/>
              <a:cs typeface="Times New Roman"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dissolve">
                                      <p:cBhvr>
                                        <p:cTn id="7" dur="500"/>
                                        <p:tgtEl>
                                          <p:spTgt spid="3080">
                                            <p:txEl>
                                              <p:pRg st="0" end="0"/>
                                            </p:txEl>
                                          </p:spTgt>
                                        </p:tgtEl>
                                      </p:cBhvr>
                                    </p:animEffect>
                                  </p:childTnLst>
                                </p:cTn>
                              </p:par>
                            </p:childTnLst>
                          </p:cTn>
                        </p:par>
                        <p:par>
                          <p:cTn id="8" fill="hold" nodeType="afterGroup">
                            <p:stCondLst>
                              <p:cond delay="1500"/>
                            </p:stCondLst>
                            <p:childTnLst>
                              <p:par>
                                <p:cTn id="9" presetID="9" presetClass="entr" presetSubtype="0" fill="hold" grpId="0" nodeType="afterEffect">
                                  <p:stCondLst>
                                    <p:cond delay="1000"/>
                                  </p:stCondLst>
                                  <p:childTnLst>
                                    <p:set>
                                      <p:cBhvr>
                                        <p:cTn id="10" dur="1" fill="hold">
                                          <p:stCondLst>
                                            <p:cond delay="0"/>
                                          </p:stCondLst>
                                        </p:cTn>
                                        <p:tgtEl>
                                          <p:spTgt spid="3080">
                                            <p:txEl>
                                              <p:pRg st="1" end="1"/>
                                            </p:txEl>
                                          </p:spTgt>
                                        </p:tgtEl>
                                        <p:attrNameLst>
                                          <p:attrName>style.visibility</p:attrName>
                                        </p:attrNameLst>
                                      </p:cBhvr>
                                      <p:to>
                                        <p:strVal val="visible"/>
                                      </p:to>
                                    </p:set>
                                    <p:animEffect transition="in" filter="dissolve">
                                      <p:cBhvr>
                                        <p:cTn id="11" dur="500"/>
                                        <p:tgtEl>
                                          <p:spTgt spid="3080">
                                            <p:txEl>
                                              <p:pRg st="1" end="1"/>
                                            </p:txEl>
                                          </p:spTgt>
                                        </p:tgtEl>
                                      </p:cBhvr>
                                    </p:animEffect>
                                  </p:childTnLst>
                                </p:cTn>
                              </p:par>
                            </p:childTnLst>
                          </p:cTn>
                        </p:par>
                        <p:par>
                          <p:cTn id="12" fill="hold" nodeType="afterGroup">
                            <p:stCondLst>
                              <p:cond delay="3000"/>
                            </p:stCondLst>
                            <p:childTnLst>
                              <p:par>
                                <p:cTn id="13" presetID="9" presetClass="entr" presetSubtype="0" fill="hold" grpId="0" nodeType="afterEffect">
                                  <p:stCondLst>
                                    <p:cond delay="1000"/>
                                  </p:stCondLst>
                                  <p:childTnLst>
                                    <p:set>
                                      <p:cBhvr>
                                        <p:cTn id="14" dur="1" fill="hold">
                                          <p:stCondLst>
                                            <p:cond delay="0"/>
                                          </p:stCondLst>
                                        </p:cTn>
                                        <p:tgtEl>
                                          <p:spTgt spid="3080">
                                            <p:txEl>
                                              <p:pRg st="2" end="2"/>
                                            </p:txEl>
                                          </p:spTgt>
                                        </p:tgtEl>
                                        <p:attrNameLst>
                                          <p:attrName>style.visibility</p:attrName>
                                        </p:attrNameLst>
                                      </p:cBhvr>
                                      <p:to>
                                        <p:strVal val="visible"/>
                                      </p:to>
                                    </p:set>
                                    <p:animEffect transition="in" filter="dissolve">
                                      <p:cBhvr>
                                        <p:cTn id="15" dur="500"/>
                                        <p:tgtEl>
                                          <p:spTgt spid="3080">
                                            <p:txEl>
                                              <p:pRg st="2" end="2"/>
                                            </p:txEl>
                                          </p:spTgt>
                                        </p:tgtEl>
                                      </p:cBhvr>
                                    </p:animEffect>
                                  </p:childTnLst>
                                </p:cTn>
                              </p:par>
                            </p:childTnLst>
                          </p:cTn>
                        </p:par>
                        <p:par>
                          <p:cTn id="16" fill="hold" nodeType="afterGroup">
                            <p:stCondLst>
                              <p:cond delay="4500"/>
                            </p:stCondLst>
                            <p:childTnLst>
                              <p:par>
                                <p:cTn id="17" presetID="9" presetClass="entr" presetSubtype="0" fill="hold" grpId="0" nodeType="afterEffect">
                                  <p:stCondLst>
                                    <p:cond delay="1000"/>
                                  </p:stCondLst>
                                  <p:childTnLst>
                                    <p:set>
                                      <p:cBhvr>
                                        <p:cTn id="18" dur="1" fill="hold">
                                          <p:stCondLst>
                                            <p:cond delay="0"/>
                                          </p:stCondLst>
                                        </p:cTn>
                                        <p:tgtEl>
                                          <p:spTgt spid="3080">
                                            <p:txEl>
                                              <p:pRg st="3" end="3"/>
                                            </p:txEl>
                                          </p:spTgt>
                                        </p:tgtEl>
                                        <p:attrNameLst>
                                          <p:attrName>style.visibility</p:attrName>
                                        </p:attrNameLst>
                                      </p:cBhvr>
                                      <p:to>
                                        <p:strVal val="visible"/>
                                      </p:to>
                                    </p:set>
                                    <p:animEffect transition="in" filter="dissolve">
                                      <p:cBhvr>
                                        <p:cTn id="19"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autoUpdateAnimBg="0" advAuto="1000"/>
    </p:bld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14274DCB2BB54AA83C54D03A065558" ma:contentTypeVersion="" ma:contentTypeDescription="Een nieuw document maken." ma:contentTypeScope="" ma:versionID="e4c1680e23778b5f4b4d23c23de179b9">
  <xsd:schema xmlns:xsd="http://www.w3.org/2001/XMLSchema" xmlns:xs="http://www.w3.org/2001/XMLSchema" xmlns:p="http://schemas.microsoft.com/office/2006/metadata/properties" xmlns:ns2="c76c6cae-abb4-4a06-bc8f-18f813001c24" xmlns:ns3="37a32fcf-6030-4bba-9360-2912b9a14f06" xmlns:ns4="d26e5506-11bb-4226-8e79-b11ca7fbbaef" targetNamespace="http://schemas.microsoft.com/office/2006/metadata/properties" ma:root="true" ma:fieldsID="e7ebbaa887729f8b4457294fed21ed1f" ns2:_="" ns3:_="" ns4:_="">
    <xsd:import namespace="c76c6cae-abb4-4a06-bc8f-18f813001c24"/>
    <xsd:import namespace="37a32fcf-6030-4bba-9360-2912b9a14f06"/>
    <xsd:import namespace="d26e5506-11bb-4226-8e79-b11ca7fbbaef"/>
    <xsd:element name="properties">
      <xsd:complexType>
        <xsd:sequence>
          <xsd:element name="documentManagement">
            <xsd:complexType>
              <xsd:all>
                <xsd:element ref="ns2:SharedWithUsers" minOccurs="0"/>
                <xsd:element ref="ns2:SharingHintHash" minOccurs="0"/>
                <xsd:element ref="ns3:MediaServiceMetadata" minOccurs="0"/>
                <xsd:element ref="ns3:MediaServiceFastMetadata" minOccurs="0"/>
                <xsd:element ref="ns4:SharedWithDetails"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6c6cae-abb4-4a06-bc8f-18f813001c24"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Hint-hash dele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7a32fcf-6030-4bba-9360-2912b9a14f0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6e5506-11bb-4226-8e79-b11ca7fbbaef" elementFormDefault="qualified">
    <xsd:import namespace="http://schemas.microsoft.com/office/2006/documentManagement/types"/>
    <xsd:import namespace="http://schemas.microsoft.com/office/infopath/2007/PartnerControls"/>
    <xsd:element name="SharedWithDetails" ma:index="1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196324-BE95-4E65-BAEB-37D6D4477690}"/>
</file>

<file path=customXml/itemProps2.xml><?xml version="1.0" encoding="utf-8"?>
<ds:datastoreItem xmlns:ds="http://schemas.openxmlformats.org/officeDocument/2006/customXml" ds:itemID="{EDD7EF9C-1534-4518-9FBC-73703AC69DA9}"/>
</file>

<file path=customXml/itemProps3.xml><?xml version="1.0" encoding="utf-8"?>
<ds:datastoreItem xmlns:ds="http://schemas.openxmlformats.org/officeDocument/2006/customXml" ds:itemID="{C3C41CD3-3911-464C-B61B-31CBC6390553}"/>
</file>

<file path=docProps/app.xml><?xml version="1.0" encoding="utf-8"?>
<Properties xmlns="http://schemas.openxmlformats.org/officeDocument/2006/extended-properties" xmlns:vt="http://schemas.openxmlformats.org/officeDocument/2006/docPropsVTypes">
  <TotalTime>5209</TotalTime>
  <Words>1293</Words>
  <Application>Microsoft Macintosh PowerPoint</Application>
  <PresentationFormat>Diavoorstelling (4:3)</PresentationFormat>
  <Paragraphs>161</Paragraphs>
  <Slides>23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23</vt:i4>
      </vt:variant>
    </vt:vector>
  </HeadingPairs>
  <TitlesOfParts>
    <vt:vector size="29" baseType="lpstr">
      <vt:lpstr>Geneva</vt:lpstr>
      <vt:lpstr>ＭＳ Ｐゴシック</vt:lpstr>
      <vt:lpstr>Symbol</vt:lpstr>
      <vt:lpstr>Times</vt:lpstr>
      <vt:lpstr>Times New Roman</vt:lpstr>
      <vt:lpstr>Blank</vt:lpstr>
      <vt:lpstr>Protectionisme versus Internationale samenwerking</vt:lpstr>
      <vt:lpstr>Hoe gebruik je deze uitleg?</vt:lpstr>
      <vt:lpstr>Vrijhandel - Protectionisme </vt:lpstr>
      <vt:lpstr>Vrijhandel - Protectionisme </vt:lpstr>
      <vt:lpstr>Vormen van protectionisme </vt:lpstr>
      <vt:lpstr>Invoerrechten</vt:lpstr>
      <vt:lpstr>Exportrechten</vt:lpstr>
      <vt:lpstr>Exportsubsidies</vt:lpstr>
      <vt:lpstr>Contingentering</vt:lpstr>
      <vt:lpstr>Handelsverdragen</vt:lpstr>
      <vt:lpstr>Non-tarifiaire belemmeringen</vt:lpstr>
      <vt:lpstr>Beperking van vreemde valuta</vt:lpstr>
      <vt:lpstr>Protectie versus Samenwerking</vt:lpstr>
      <vt:lpstr>Samenwerkingsverbanden (algemeen)</vt:lpstr>
      <vt:lpstr>Vrijhandelszone</vt:lpstr>
      <vt:lpstr>Douane-unie</vt:lpstr>
      <vt:lpstr>Gemeenschappelijke markt</vt:lpstr>
      <vt:lpstr>Economische unie</vt:lpstr>
      <vt:lpstr>Monetaire unie</vt:lpstr>
      <vt:lpstr>Samenwerkingsverbanden (schematisch)</vt:lpstr>
      <vt:lpstr>Vrijhandelszone (schematisch)</vt:lpstr>
      <vt:lpstr>Douane-unie (schematisch)</vt:lpstr>
      <vt:lpstr>Protectionisme versus Internationale samenwerking</vt:lpstr>
    </vt:vector>
  </TitlesOfParts>
  <Company>Macintosh</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marktmechanisme</dc:title>
  <dc:creator>P.J.W.M. D Elfant</dc:creator>
  <cp:lastModifiedBy>Perry D'Elfant</cp:lastModifiedBy>
  <cp:revision>286</cp:revision>
  <dcterms:created xsi:type="dcterms:W3CDTF">2009-12-14T20:51:02Z</dcterms:created>
  <dcterms:modified xsi:type="dcterms:W3CDTF">2017-07-31T08:50:31Z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0x010100A314274DCB2BB54AA83C54D03A065558</vt:lpwstr>
  </property>
</Properties>
</file>