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slideshow.main+xml"/>
  <Override PartName="/ppt/slides/slide11.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0.xml" ContentType="application/vnd.openxmlformats-officedocument.presentationml.slide+xml"/>
  <Override PartName="/ppt/slides/slide6.xml" ContentType="application/vnd.openxmlformats-officedocument.presentationml.slide+xml"/>
  <Override PartName="/ppt/slides/slide4.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12.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sldIdLst>
    <p:sldId id="259" r:id="rId2"/>
    <p:sldId id="256" r:id="rId3"/>
    <p:sldId id="260" r:id="rId4"/>
    <p:sldId id="313" r:id="rId5"/>
    <p:sldId id="268" r:id="rId6"/>
    <p:sldId id="257" r:id="rId7"/>
    <p:sldId id="312" r:id="rId8"/>
    <p:sldId id="314" r:id="rId9"/>
    <p:sldId id="315" r:id="rId10"/>
    <p:sldId id="316" r:id="rId11"/>
    <p:sldId id="317" r:id="rId12"/>
    <p:sldId id="318" r:id="rId13"/>
    <p:sldId id="328" r:id="rId14"/>
    <p:sldId id="321" r:id="rId15"/>
    <p:sldId id="322" r:id="rId16"/>
    <p:sldId id="323" r:id="rId17"/>
    <p:sldId id="325" r:id="rId18"/>
    <p:sldId id="324" r:id="rId19"/>
    <p:sldId id="326" r:id="rId20"/>
    <p:sldId id="258" r:id="rId21"/>
    <p:sldId id="319" r:id="rId22"/>
    <p:sldId id="320" r:id="rId23"/>
    <p:sldId id="327" r:id="rId24"/>
  </p:sldIdLst>
  <p:sldSz cx="9144000" cy="6858000" type="screen4x3"/>
  <p:notesSz cx="6858000" cy="9144000"/>
  <p:defaultTextStyle>
    <a:defPPr>
      <a:defRPr lang="en-US"/>
    </a:defPPr>
    <a:lvl1pPr algn="l" rtl="0" eaLnBrk="0" fontAlgn="base" hangingPunct="0">
      <a:spcBef>
        <a:spcPct val="0"/>
      </a:spcBef>
      <a:spcAft>
        <a:spcPct val="0"/>
      </a:spcAft>
      <a:defRPr sz="2800" kern="1200">
        <a:solidFill>
          <a:schemeClr val="tx1"/>
        </a:solidFill>
        <a:latin typeface="Times" charset="0"/>
        <a:ea typeface="ＭＳ Ｐゴシック" charset="0"/>
        <a:cs typeface="Geneva" charset="0"/>
      </a:defRPr>
    </a:lvl1pPr>
    <a:lvl2pPr marL="457200" algn="l" rtl="0" eaLnBrk="0" fontAlgn="base" hangingPunct="0">
      <a:spcBef>
        <a:spcPct val="0"/>
      </a:spcBef>
      <a:spcAft>
        <a:spcPct val="0"/>
      </a:spcAft>
      <a:defRPr sz="2800" kern="1200">
        <a:solidFill>
          <a:schemeClr val="tx1"/>
        </a:solidFill>
        <a:latin typeface="Times" charset="0"/>
        <a:ea typeface="ＭＳ Ｐゴシック" charset="0"/>
        <a:cs typeface="Geneva" charset="0"/>
      </a:defRPr>
    </a:lvl2pPr>
    <a:lvl3pPr marL="914400" algn="l" rtl="0" eaLnBrk="0" fontAlgn="base" hangingPunct="0">
      <a:spcBef>
        <a:spcPct val="0"/>
      </a:spcBef>
      <a:spcAft>
        <a:spcPct val="0"/>
      </a:spcAft>
      <a:defRPr sz="2800" kern="1200">
        <a:solidFill>
          <a:schemeClr val="tx1"/>
        </a:solidFill>
        <a:latin typeface="Times" charset="0"/>
        <a:ea typeface="ＭＳ Ｐゴシック" charset="0"/>
        <a:cs typeface="Geneva" charset="0"/>
      </a:defRPr>
    </a:lvl3pPr>
    <a:lvl4pPr marL="1371600" algn="l" rtl="0" eaLnBrk="0" fontAlgn="base" hangingPunct="0">
      <a:spcBef>
        <a:spcPct val="0"/>
      </a:spcBef>
      <a:spcAft>
        <a:spcPct val="0"/>
      </a:spcAft>
      <a:defRPr sz="2800" kern="1200">
        <a:solidFill>
          <a:schemeClr val="tx1"/>
        </a:solidFill>
        <a:latin typeface="Times" charset="0"/>
        <a:ea typeface="ＭＳ Ｐゴシック" charset="0"/>
        <a:cs typeface="Geneva" charset="0"/>
      </a:defRPr>
    </a:lvl4pPr>
    <a:lvl5pPr marL="1828800" algn="l" rtl="0" eaLnBrk="0" fontAlgn="base" hangingPunct="0">
      <a:spcBef>
        <a:spcPct val="0"/>
      </a:spcBef>
      <a:spcAft>
        <a:spcPct val="0"/>
      </a:spcAft>
      <a:defRPr sz="2800" kern="1200">
        <a:solidFill>
          <a:schemeClr val="tx1"/>
        </a:solidFill>
        <a:latin typeface="Times" charset="0"/>
        <a:ea typeface="ＭＳ Ｐゴシック" charset="0"/>
        <a:cs typeface="Geneva" charset="0"/>
      </a:defRPr>
    </a:lvl5pPr>
    <a:lvl6pPr marL="2286000" algn="l" defTabSz="457200" rtl="0" eaLnBrk="1" latinLnBrk="0" hangingPunct="1">
      <a:defRPr sz="2800" kern="1200">
        <a:solidFill>
          <a:schemeClr val="tx1"/>
        </a:solidFill>
        <a:latin typeface="Times" charset="0"/>
        <a:ea typeface="ＭＳ Ｐゴシック" charset="0"/>
        <a:cs typeface="Geneva" charset="0"/>
      </a:defRPr>
    </a:lvl6pPr>
    <a:lvl7pPr marL="2743200" algn="l" defTabSz="457200" rtl="0" eaLnBrk="1" latinLnBrk="0" hangingPunct="1">
      <a:defRPr sz="2800" kern="1200">
        <a:solidFill>
          <a:schemeClr val="tx1"/>
        </a:solidFill>
        <a:latin typeface="Times" charset="0"/>
        <a:ea typeface="ＭＳ Ｐゴシック" charset="0"/>
        <a:cs typeface="Geneva" charset="0"/>
      </a:defRPr>
    </a:lvl7pPr>
    <a:lvl8pPr marL="3200400" algn="l" defTabSz="457200" rtl="0" eaLnBrk="1" latinLnBrk="0" hangingPunct="1">
      <a:defRPr sz="2800" kern="1200">
        <a:solidFill>
          <a:schemeClr val="tx1"/>
        </a:solidFill>
        <a:latin typeface="Times" charset="0"/>
        <a:ea typeface="ＭＳ Ｐゴシック" charset="0"/>
        <a:cs typeface="Geneva" charset="0"/>
      </a:defRPr>
    </a:lvl8pPr>
    <a:lvl9pPr marL="3657600" algn="l" defTabSz="457200" rtl="0" eaLnBrk="1" latinLnBrk="0" hangingPunct="1">
      <a:defRPr sz="2800" kern="1200">
        <a:solidFill>
          <a:schemeClr val="tx1"/>
        </a:solidFill>
        <a:latin typeface="Times" charset="0"/>
        <a:ea typeface="ＭＳ Ｐゴシック" charset="0"/>
        <a:cs typeface="Geneva"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672DC"/>
    <a:srgbClr val="DDDDDD"/>
    <a:srgbClr val="ED181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7"/>
    <p:restoredTop sz="94678"/>
  </p:normalViewPr>
  <p:slideViewPr>
    <p:cSldViewPr>
      <p:cViewPr>
        <p:scale>
          <a:sx n="120" d="100"/>
          <a:sy n="120" d="100"/>
        </p:scale>
        <p:origin x="2864" y="1832"/>
      </p:cViewPr>
      <p:guideLst>
        <p:guide orient="horz" pos="2160"/>
        <p:guide pos="2880"/>
      </p:guideLst>
    </p:cSldViewPr>
  </p:slideViewPr>
  <p:outlineViewPr>
    <p:cViewPr>
      <p:scale>
        <a:sx n="33" d="100"/>
        <a:sy n="33" d="100"/>
      </p:scale>
      <p:origin x="0" y="5824"/>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viewProps" Target="viewProps.xml"/><Relationship Id="rId13" Type="http://schemas.openxmlformats.org/officeDocument/2006/relationships/slide" Target="slides/slide12.xml"/><Relationship Id="rId18" Type="http://schemas.openxmlformats.org/officeDocument/2006/relationships/slide" Target="slides/slide17.xml"/><Relationship Id="rId8" Type="http://schemas.openxmlformats.org/officeDocument/2006/relationships/slide" Target="slides/slide7.xml"/><Relationship Id="rId21" Type="http://schemas.openxmlformats.org/officeDocument/2006/relationships/slide" Target="slides/slide20.xml"/><Relationship Id="rId3" Type="http://schemas.openxmlformats.org/officeDocument/2006/relationships/slide" Target="slides/slide2.xml"/><Relationship Id="rId25" Type="http://schemas.openxmlformats.org/officeDocument/2006/relationships/presProps" Target="presProps.xml"/><Relationship Id="rId12" Type="http://schemas.openxmlformats.org/officeDocument/2006/relationships/slide" Target="slides/slide11.xml"/><Relationship Id="rId17" Type="http://schemas.openxmlformats.org/officeDocument/2006/relationships/slide" Target="slides/slide16.xml"/><Relationship Id="rId7" Type="http://schemas.openxmlformats.org/officeDocument/2006/relationships/slide" Target="slides/slide6.xml"/><Relationship Id="rId20" Type="http://schemas.openxmlformats.org/officeDocument/2006/relationships/slide" Target="slides/slide19.xml"/><Relationship Id="rId16" Type="http://schemas.openxmlformats.org/officeDocument/2006/relationships/slide" Target="slides/slide15.xml"/><Relationship Id="rId2" Type="http://schemas.openxmlformats.org/officeDocument/2006/relationships/slide" Target="slides/slide1.xml"/><Relationship Id="rId29" Type="http://schemas.openxmlformats.org/officeDocument/2006/relationships/customXml" Target="../customXml/item1.xml"/><Relationship Id="rId24" Type="http://schemas.openxmlformats.org/officeDocument/2006/relationships/slide" Target="slides/slide23.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tableStyles" Target="tableStyles.xml"/><Relationship Id="rId15" Type="http://schemas.openxmlformats.org/officeDocument/2006/relationships/slide" Target="slides/slide14.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3.xml"/><Relationship Id="rId9" Type="http://schemas.openxmlformats.org/officeDocument/2006/relationships/slide" Target="slides/slide8.xml"/><Relationship Id="rId22" Type="http://schemas.openxmlformats.org/officeDocument/2006/relationships/slide" Target="slides/slide21.xml"/><Relationship Id="rId27" Type="http://schemas.openxmlformats.org/officeDocument/2006/relationships/theme" Target="theme/theme1.xml"/><Relationship Id="rId14" Type="http://schemas.openxmlformats.org/officeDocument/2006/relationships/slide" Target="slides/slide13.xml"/><Relationship Id="rId4" Type="http://schemas.openxmlformats.org/officeDocument/2006/relationships/slide" Target="slides/slide3.xml"/><Relationship Id="rId30"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nl-NL"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l-NL"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fld id="{F5D25334-F349-8F44-8B94-8755F6D50274}" type="slidenum">
              <a:rPr lang="nl-NL"/>
              <a:pPr/>
              <a:t>‹nr.›</a:t>
            </a:fld>
            <a:endParaRPr lang="nl-NL"/>
          </a:p>
        </p:txBody>
      </p:sp>
    </p:spTree>
    <p:extLst>
      <p:ext uri="{BB962C8B-B14F-4D97-AF65-F5344CB8AC3E}">
        <p14:creationId xmlns:p14="http://schemas.microsoft.com/office/powerpoint/2010/main" val="2264947309"/>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fld id="{21B40DD3-9EBF-D547-A9AF-FF64A1895F79}" type="slidenum">
              <a:rPr lang="nl-NL"/>
              <a:pPr/>
              <a:t>‹nr.›</a:t>
            </a:fld>
            <a:endParaRPr lang="nl-NL"/>
          </a:p>
        </p:txBody>
      </p:sp>
    </p:spTree>
    <p:extLst>
      <p:ext uri="{BB962C8B-B14F-4D97-AF65-F5344CB8AC3E}">
        <p14:creationId xmlns:p14="http://schemas.microsoft.com/office/powerpoint/2010/main" val="746219615"/>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nl-NL"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fld id="{2981ADD6-1B50-A244-AF48-FC3F3EE3D446}" type="slidenum">
              <a:rPr lang="nl-NL"/>
              <a:pPr/>
              <a:t>‹nr.›</a:t>
            </a:fld>
            <a:endParaRPr lang="nl-NL"/>
          </a:p>
        </p:txBody>
      </p:sp>
    </p:spTree>
    <p:extLst>
      <p:ext uri="{BB962C8B-B14F-4D97-AF65-F5344CB8AC3E}">
        <p14:creationId xmlns:p14="http://schemas.microsoft.com/office/powerpoint/2010/main" val="2188479789"/>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nl-NL" smtClean="0"/>
              <a:t>Click to edit Master title style</a:t>
            </a:r>
            <a:endParaRPr lang="en-US"/>
          </a:p>
        </p:txBody>
      </p:sp>
      <p:sp>
        <p:nvSpPr>
          <p:cNvPr id="3" name="ClipArt Placeholder 2"/>
          <p:cNvSpPr>
            <a:spLocks noGrp="1"/>
          </p:cNvSpPr>
          <p:nvPr>
            <p:ph type="clipArt" sz="half" idx="1"/>
          </p:nvPr>
        </p:nvSpPr>
        <p:spPr>
          <a:xfrm>
            <a:off x="685800" y="1981200"/>
            <a:ext cx="3810000" cy="4114800"/>
          </a:xfrm>
        </p:spPr>
        <p:txBody>
          <a:bodyPr/>
          <a:lstStyle/>
          <a:p>
            <a:pPr lvl="0"/>
            <a:endParaRPr lang="en-US" noProof="0" smtClean="0"/>
          </a:p>
        </p:txBody>
      </p:sp>
      <p:sp>
        <p:nvSpPr>
          <p:cNvPr id="4" name="Text Placeholder 3"/>
          <p:cNvSpPr>
            <a:spLocks noGrp="1"/>
          </p:cNvSpPr>
          <p:nvPr>
            <p:ph type="body" sz="half" idx="2"/>
          </p:nvPr>
        </p:nvSpPr>
        <p:spPr>
          <a:xfrm>
            <a:off x="4648200" y="1981200"/>
            <a:ext cx="3810000" cy="4114800"/>
          </a:xfrm>
        </p:spPr>
        <p:txBody>
          <a:body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nl-NL"/>
          </a:p>
        </p:txBody>
      </p:sp>
      <p:sp>
        <p:nvSpPr>
          <p:cNvPr id="6" name="Rectangle 5"/>
          <p:cNvSpPr>
            <a:spLocks noGrp="1" noChangeArrowheads="1"/>
          </p:cNvSpPr>
          <p:nvPr>
            <p:ph type="ftr" sz="quarter" idx="11"/>
          </p:nvPr>
        </p:nvSpPr>
        <p:spPr>
          <a:ln/>
        </p:spPr>
        <p:txBody>
          <a:bodyPr/>
          <a:lstStyle>
            <a:lvl1pPr>
              <a:defRPr/>
            </a:lvl1pPr>
          </a:lstStyle>
          <a:p>
            <a:pPr>
              <a:defRPr/>
            </a:pPr>
            <a:endParaRPr lang="nl-NL"/>
          </a:p>
        </p:txBody>
      </p:sp>
      <p:sp>
        <p:nvSpPr>
          <p:cNvPr id="7" name="Rectangle 6"/>
          <p:cNvSpPr>
            <a:spLocks noGrp="1" noChangeArrowheads="1"/>
          </p:cNvSpPr>
          <p:nvPr>
            <p:ph type="sldNum" sz="quarter" idx="12"/>
          </p:nvPr>
        </p:nvSpPr>
        <p:spPr>
          <a:ln/>
        </p:spPr>
        <p:txBody>
          <a:bodyPr/>
          <a:lstStyle>
            <a:lvl1pPr>
              <a:defRPr/>
            </a:lvl1pPr>
          </a:lstStyle>
          <a:p>
            <a:fld id="{195CECD2-F2A4-8043-ABD9-B85E1E9BDD3F}" type="slidenum">
              <a:rPr lang="nl-NL"/>
              <a:pPr/>
              <a:t>‹nr.›</a:t>
            </a:fld>
            <a:endParaRPr lang="nl-NL"/>
          </a:p>
        </p:txBody>
      </p:sp>
    </p:spTree>
    <p:extLst>
      <p:ext uri="{BB962C8B-B14F-4D97-AF65-F5344CB8AC3E}">
        <p14:creationId xmlns:p14="http://schemas.microsoft.com/office/powerpoint/2010/main" val="2492843719"/>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Click to edit Master title style</a:t>
            </a:r>
            <a:endParaRPr lang="en-US"/>
          </a:p>
        </p:txBody>
      </p:sp>
      <p:sp>
        <p:nvSpPr>
          <p:cNvPr id="3" name="Content Placeholder 2"/>
          <p:cNvSpPr>
            <a:spLocks noGrp="1"/>
          </p:cNvSpPr>
          <p:nvPr>
            <p:ph idx="1"/>
          </p:nvPr>
        </p:nvSpPr>
        <p:spPr/>
        <p:txBody>
          <a:body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fld id="{43D1A821-E461-2F45-8995-1C6B39573580}" type="slidenum">
              <a:rPr lang="nl-NL"/>
              <a:pPr/>
              <a:t>‹nr.›</a:t>
            </a:fld>
            <a:endParaRPr lang="nl-NL"/>
          </a:p>
        </p:txBody>
      </p:sp>
    </p:spTree>
    <p:extLst>
      <p:ext uri="{BB962C8B-B14F-4D97-AF65-F5344CB8AC3E}">
        <p14:creationId xmlns:p14="http://schemas.microsoft.com/office/powerpoint/2010/main" val="1635687226"/>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nl-NL"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nl-NL"/>
          </a:p>
        </p:txBody>
      </p:sp>
      <p:sp>
        <p:nvSpPr>
          <p:cNvPr id="5" name="Rectangle 5"/>
          <p:cNvSpPr>
            <a:spLocks noGrp="1" noChangeArrowheads="1"/>
          </p:cNvSpPr>
          <p:nvPr>
            <p:ph type="ftr" sz="quarter" idx="11"/>
          </p:nvPr>
        </p:nvSpPr>
        <p:spPr>
          <a:ln/>
        </p:spPr>
        <p:txBody>
          <a:bodyPr/>
          <a:lstStyle>
            <a:lvl1pPr>
              <a:defRPr/>
            </a:lvl1pPr>
          </a:lstStyle>
          <a:p>
            <a:pPr>
              <a:defRPr/>
            </a:pPr>
            <a:endParaRPr lang="nl-NL"/>
          </a:p>
        </p:txBody>
      </p:sp>
      <p:sp>
        <p:nvSpPr>
          <p:cNvPr id="6" name="Rectangle 6"/>
          <p:cNvSpPr>
            <a:spLocks noGrp="1" noChangeArrowheads="1"/>
          </p:cNvSpPr>
          <p:nvPr>
            <p:ph type="sldNum" sz="quarter" idx="12"/>
          </p:nvPr>
        </p:nvSpPr>
        <p:spPr>
          <a:ln/>
        </p:spPr>
        <p:txBody>
          <a:bodyPr/>
          <a:lstStyle>
            <a:lvl1pPr>
              <a:defRPr/>
            </a:lvl1pPr>
          </a:lstStyle>
          <a:p>
            <a:fld id="{529F6C92-4256-7743-ACD0-5F5D7E3D666A}" type="slidenum">
              <a:rPr lang="nl-NL"/>
              <a:pPr/>
              <a:t>‹nr.›</a:t>
            </a:fld>
            <a:endParaRPr lang="nl-NL"/>
          </a:p>
        </p:txBody>
      </p:sp>
    </p:spTree>
    <p:extLst>
      <p:ext uri="{BB962C8B-B14F-4D97-AF65-F5344CB8AC3E}">
        <p14:creationId xmlns:p14="http://schemas.microsoft.com/office/powerpoint/2010/main" val="1041761161"/>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nl-NL"/>
          </a:p>
        </p:txBody>
      </p:sp>
      <p:sp>
        <p:nvSpPr>
          <p:cNvPr id="6" name="Rectangle 5"/>
          <p:cNvSpPr>
            <a:spLocks noGrp="1" noChangeArrowheads="1"/>
          </p:cNvSpPr>
          <p:nvPr>
            <p:ph type="ftr" sz="quarter" idx="11"/>
          </p:nvPr>
        </p:nvSpPr>
        <p:spPr>
          <a:ln/>
        </p:spPr>
        <p:txBody>
          <a:bodyPr/>
          <a:lstStyle>
            <a:lvl1pPr>
              <a:defRPr/>
            </a:lvl1pPr>
          </a:lstStyle>
          <a:p>
            <a:pPr>
              <a:defRPr/>
            </a:pPr>
            <a:endParaRPr lang="nl-NL"/>
          </a:p>
        </p:txBody>
      </p:sp>
      <p:sp>
        <p:nvSpPr>
          <p:cNvPr id="7" name="Rectangle 6"/>
          <p:cNvSpPr>
            <a:spLocks noGrp="1" noChangeArrowheads="1"/>
          </p:cNvSpPr>
          <p:nvPr>
            <p:ph type="sldNum" sz="quarter" idx="12"/>
          </p:nvPr>
        </p:nvSpPr>
        <p:spPr>
          <a:ln/>
        </p:spPr>
        <p:txBody>
          <a:bodyPr/>
          <a:lstStyle>
            <a:lvl1pPr>
              <a:defRPr/>
            </a:lvl1pPr>
          </a:lstStyle>
          <a:p>
            <a:fld id="{2C7A2B54-C9EC-C449-95C8-0DC810B9FBAC}" type="slidenum">
              <a:rPr lang="nl-NL"/>
              <a:pPr/>
              <a:t>‹nr.›</a:t>
            </a:fld>
            <a:endParaRPr lang="nl-NL"/>
          </a:p>
        </p:txBody>
      </p:sp>
    </p:spTree>
    <p:extLst>
      <p:ext uri="{BB962C8B-B14F-4D97-AF65-F5344CB8AC3E}">
        <p14:creationId xmlns:p14="http://schemas.microsoft.com/office/powerpoint/2010/main" val="2744138470"/>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nl-NL"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nl-NL"/>
          </a:p>
        </p:txBody>
      </p:sp>
      <p:sp>
        <p:nvSpPr>
          <p:cNvPr id="8" name="Rectangle 5"/>
          <p:cNvSpPr>
            <a:spLocks noGrp="1" noChangeArrowheads="1"/>
          </p:cNvSpPr>
          <p:nvPr>
            <p:ph type="ftr" sz="quarter" idx="11"/>
          </p:nvPr>
        </p:nvSpPr>
        <p:spPr>
          <a:ln/>
        </p:spPr>
        <p:txBody>
          <a:bodyPr/>
          <a:lstStyle>
            <a:lvl1pPr>
              <a:defRPr/>
            </a:lvl1pPr>
          </a:lstStyle>
          <a:p>
            <a:pPr>
              <a:defRPr/>
            </a:pPr>
            <a:endParaRPr lang="nl-NL"/>
          </a:p>
        </p:txBody>
      </p:sp>
      <p:sp>
        <p:nvSpPr>
          <p:cNvPr id="9" name="Rectangle 6"/>
          <p:cNvSpPr>
            <a:spLocks noGrp="1" noChangeArrowheads="1"/>
          </p:cNvSpPr>
          <p:nvPr>
            <p:ph type="sldNum" sz="quarter" idx="12"/>
          </p:nvPr>
        </p:nvSpPr>
        <p:spPr>
          <a:ln/>
        </p:spPr>
        <p:txBody>
          <a:bodyPr/>
          <a:lstStyle>
            <a:lvl1pPr>
              <a:defRPr/>
            </a:lvl1pPr>
          </a:lstStyle>
          <a:p>
            <a:fld id="{73F04EDC-A9F2-0F41-B519-66348F8F0A65}" type="slidenum">
              <a:rPr lang="nl-NL"/>
              <a:pPr/>
              <a:t>‹nr.›</a:t>
            </a:fld>
            <a:endParaRPr lang="nl-NL"/>
          </a:p>
        </p:txBody>
      </p:sp>
    </p:spTree>
    <p:extLst>
      <p:ext uri="{BB962C8B-B14F-4D97-AF65-F5344CB8AC3E}">
        <p14:creationId xmlns:p14="http://schemas.microsoft.com/office/powerpoint/2010/main" val="222912058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nl-NL"/>
          </a:p>
        </p:txBody>
      </p:sp>
      <p:sp>
        <p:nvSpPr>
          <p:cNvPr id="4" name="Rectangle 5"/>
          <p:cNvSpPr>
            <a:spLocks noGrp="1" noChangeArrowheads="1"/>
          </p:cNvSpPr>
          <p:nvPr>
            <p:ph type="ftr" sz="quarter" idx="11"/>
          </p:nvPr>
        </p:nvSpPr>
        <p:spPr>
          <a:ln/>
        </p:spPr>
        <p:txBody>
          <a:bodyPr/>
          <a:lstStyle>
            <a:lvl1pPr>
              <a:defRPr/>
            </a:lvl1pPr>
          </a:lstStyle>
          <a:p>
            <a:pPr>
              <a:defRPr/>
            </a:pPr>
            <a:endParaRPr lang="nl-NL"/>
          </a:p>
        </p:txBody>
      </p:sp>
      <p:sp>
        <p:nvSpPr>
          <p:cNvPr id="5" name="Rectangle 6"/>
          <p:cNvSpPr>
            <a:spLocks noGrp="1" noChangeArrowheads="1"/>
          </p:cNvSpPr>
          <p:nvPr>
            <p:ph type="sldNum" sz="quarter" idx="12"/>
          </p:nvPr>
        </p:nvSpPr>
        <p:spPr>
          <a:ln/>
        </p:spPr>
        <p:txBody>
          <a:bodyPr/>
          <a:lstStyle>
            <a:lvl1pPr>
              <a:defRPr/>
            </a:lvl1pPr>
          </a:lstStyle>
          <a:p>
            <a:fld id="{7FF8BAF7-46CC-5C49-BDB6-1B7FE82A6B01}" type="slidenum">
              <a:rPr lang="nl-NL"/>
              <a:pPr/>
              <a:t>‹nr.›</a:t>
            </a:fld>
            <a:endParaRPr lang="nl-NL"/>
          </a:p>
        </p:txBody>
      </p:sp>
    </p:spTree>
    <p:extLst>
      <p:ext uri="{BB962C8B-B14F-4D97-AF65-F5344CB8AC3E}">
        <p14:creationId xmlns:p14="http://schemas.microsoft.com/office/powerpoint/2010/main" val="2049925866"/>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nl-NL"/>
          </a:p>
        </p:txBody>
      </p:sp>
      <p:sp>
        <p:nvSpPr>
          <p:cNvPr id="3" name="Rectangle 5"/>
          <p:cNvSpPr>
            <a:spLocks noGrp="1" noChangeArrowheads="1"/>
          </p:cNvSpPr>
          <p:nvPr>
            <p:ph type="ftr" sz="quarter" idx="11"/>
          </p:nvPr>
        </p:nvSpPr>
        <p:spPr>
          <a:ln/>
        </p:spPr>
        <p:txBody>
          <a:bodyPr/>
          <a:lstStyle>
            <a:lvl1pPr>
              <a:defRPr/>
            </a:lvl1pPr>
          </a:lstStyle>
          <a:p>
            <a:pPr>
              <a:defRPr/>
            </a:pPr>
            <a:endParaRPr lang="nl-NL"/>
          </a:p>
        </p:txBody>
      </p:sp>
      <p:sp>
        <p:nvSpPr>
          <p:cNvPr id="4" name="Rectangle 6"/>
          <p:cNvSpPr>
            <a:spLocks noGrp="1" noChangeArrowheads="1"/>
          </p:cNvSpPr>
          <p:nvPr>
            <p:ph type="sldNum" sz="quarter" idx="12"/>
          </p:nvPr>
        </p:nvSpPr>
        <p:spPr>
          <a:ln/>
        </p:spPr>
        <p:txBody>
          <a:bodyPr/>
          <a:lstStyle>
            <a:lvl1pPr>
              <a:defRPr/>
            </a:lvl1pPr>
          </a:lstStyle>
          <a:p>
            <a:fld id="{0371111F-2C62-6A49-B9BB-ED0A4E28E464}" type="slidenum">
              <a:rPr lang="nl-NL"/>
              <a:pPr/>
              <a:t>‹nr.›</a:t>
            </a:fld>
            <a:endParaRPr lang="nl-NL"/>
          </a:p>
        </p:txBody>
      </p:sp>
    </p:spTree>
    <p:extLst>
      <p:ext uri="{BB962C8B-B14F-4D97-AF65-F5344CB8AC3E}">
        <p14:creationId xmlns:p14="http://schemas.microsoft.com/office/powerpoint/2010/main" val="165969617"/>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nl-NL"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nl-NL"/>
          </a:p>
        </p:txBody>
      </p:sp>
      <p:sp>
        <p:nvSpPr>
          <p:cNvPr id="6" name="Rectangle 5"/>
          <p:cNvSpPr>
            <a:spLocks noGrp="1" noChangeArrowheads="1"/>
          </p:cNvSpPr>
          <p:nvPr>
            <p:ph type="ftr" sz="quarter" idx="11"/>
          </p:nvPr>
        </p:nvSpPr>
        <p:spPr>
          <a:ln/>
        </p:spPr>
        <p:txBody>
          <a:bodyPr/>
          <a:lstStyle>
            <a:lvl1pPr>
              <a:defRPr/>
            </a:lvl1pPr>
          </a:lstStyle>
          <a:p>
            <a:pPr>
              <a:defRPr/>
            </a:pPr>
            <a:endParaRPr lang="nl-NL"/>
          </a:p>
        </p:txBody>
      </p:sp>
      <p:sp>
        <p:nvSpPr>
          <p:cNvPr id="7" name="Rectangle 6"/>
          <p:cNvSpPr>
            <a:spLocks noGrp="1" noChangeArrowheads="1"/>
          </p:cNvSpPr>
          <p:nvPr>
            <p:ph type="sldNum" sz="quarter" idx="12"/>
          </p:nvPr>
        </p:nvSpPr>
        <p:spPr>
          <a:ln/>
        </p:spPr>
        <p:txBody>
          <a:bodyPr/>
          <a:lstStyle>
            <a:lvl1pPr>
              <a:defRPr/>
            </a:lvl1pPr>
          </a:lstStyle>
          <a:p>
            <a:fld id="{C9C44D91-F837-3641-99ED-88D2B48A70BB}" type="slidenum">
              <a:rPr lang="nl-NL"/>
              <a:pPr/>
              <a:t>‹nr.›</a:t>
            </a:fld>
            <a:endParaRPr lang="nl-NL"/>
          </a:p>
        </p:txBody>
      </p:sp>
    </p:spTree>
    <p:extLst>
      <p:ext uri="{BB962C8B-B14F-4D97-AF65-F5344CB8AC3E}">
        <p14:creationId xmlns:p14="http://schemas.microsoft.com/office/powerpoint/2010/main" val="2441686328"/>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nl-NL"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nl-NL"/>
          </a:p>
        </p:txBody>
      </p:sp>
      <p:sp>
        <p:nvSpPr>
          <p:cNvPr id="6" name="Rectangle 5"/>
          <p:cNvSpPr>
            <a:spLocks noGrp="1" noChangeArrowheads="1"/>
          </p:cNvSpPr>
          <p:nvPr>
            <p:ph type="ftr" sz="quarter" idx="11"/>
          </p:nvPr>
        </p:nvSpPr>
        <p:spPr>
          <a:ln/>
        </p:spPr>
        <p:txBody>
          <a:bodyPr/>
          <a:lstStyle>
            <a:lvl1pPr>
              <a:defRPr/>
            </a:lvl1pPr>
          </a:lstStyle>
          <a:p>
            <a:pPr>
              <a:defRPr/>
            </a:pPr>
            <a:endParaRPr lang="nl-NL"/>
          </a:p>
        </p:txBody>
      </p:sp>
      <p:sp>
        <p:nvSpPr>
          <p:cNvPr id="7" name="Rectangle 6"/>
          <p:cNvSpPr>
            <a:spLocks noGrp="1" noChangeArrowheads="1"/>
          </p:cNvSpPr>
          <p:nvPr>
            <p:ph type="sldNum" sz="quarter" idx="12"/>
          </p:nvPr>
        </p:nvSpPr>
        <p:spPr>
          <a:ln/>
        </p:spPr>
        <p:txBody>
          <a:bodyPr/>
          <a:lstStyle>
            <a:lvl1pPr>
              <a:defRPr/>
            </a:lvl1pPr>
          </a:lstStyle>
          <a:p>
            <a:fld id="{4F6728AB-BD9B-C344-A961-9E3BB259B81C}" type="slidenum">
              <a:rPr lang="nl-NL"/>
              <a:pPr/>
              <a:t>‹nr.›</a:t>
            </a:fld>
            <a:endParaRPr lang="nl-NL"/>
          </a:p>
        </p:txBody>
      </p:sp>
    </p:spTree>
    <p:extLst>
      <p:ext uri="{BB962C8B-B14F-4D97-AF65-F5344CB8AC3E}">
        <p14:creationId xmlns:p14="http://schemas.microsoft.com/office/powerpoint/2010/main" val="3961663470"/>
      </p:ext>
    </p:extLst>
  </p:cSld>
  <p:clrMapOvr>
    <a:masterClrMapping/>
  </p:clrMapOvr>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ea typeface="Geneva" charset="0"/>
              </a:defRPr>
            </a:lvl1pPr>
          </a:lstStyle>
          <a:p>
            <a:pPr>
              <a:defRPr/>
            </a:pPr>
            <a:endParaRPr lang="nl-NL"/>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ea typeface="Geneva" charset="0"/>
              </a:defRPr>
            </a:lvl1pPr>
          </a:lstStyle>
          <a:p>
            <a:pPr>
              <a:defRPr/>
            </a:pPr>
            <a:endParaRPr lang="nl-NL"/>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A8284030-2A93-9845-BFE7-2084C7AA72CB}" type="slidenum">
              <a:rPr lang="nl-NL"/>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txStyles>
    <p:titleStyle>
      <a:lvl1pPr algn="ctr" rtl="0" eaLnBrk="0" fontAlgn="base" hangingPunct="0">
        <a:spcBef>
          <a:spcPct val="0"/>
        </a:spcBef>
        <a:spcAft>
          <a:spcPct val="0"/>
        </a:spcAft>
        <a:defRPr sz="4400">
          <a:solidFill>
            <a:schemeClr val="tx2"/>
          </a:solidFill>
          <a:latin typeface="+mj-lt"/>
          <a:ea typeface="ＭＳ Ｐゴシック" charset="0"/>
          <a:cs typeface="Geneva" pitchFamily="-108" charset="-128"/>
        </a:defRPr>
      </a:lvl1pPr>
      <a:lvl2pPr algn="ctr" rtl="0" eaLnBrk="0" fontAlgn="base" hangingPunct="0">
        <a:spcBef>
          <a:spcPct val="0"/>
        </a:spcBef>
        <a:spcAft>
          <a:spcPct val="0"/>
        </a:spcAft>
        <a:defRPr sz="4400">
          <a:solidFill>
            <a:schemeClr val="tx2"/>
          </a:solidFill>
          <a:latin typeface="Times" charset="0"/>
          <a:ea typeface="ＭＳ Ｐゴシック" charset="0"/>
          <a:cs typeface="Geneva" pitchFamily="-108" charset="-128"/>
        </a:defRPr>
      </a:lvl2pPr>
      <a:lvl3pPr algn="ctr" rtl="0" eaLnBrk="0" fontAlgn="base" hangingPunct="0">
        <a:spcBef>
          <a:spcPct val="0"/>
        </a:spcBef>
        <a:spcAft>
          <a:spcPct val="0"/>
        </a:spcAft>
        <a:defRPr sz="4400">
          <a:solidFill>
            <a:schemeClr val="tx2"/>
          </a:solidFill>
          <a:latin typeface="Times" charset="0"/>
          <a:ea typeface="ＭＳ Ｐゴシック" charset="0"/>
          <a:cs typeface="Geneva" pitchFamily="-108" charset="-128"/>
        </a:defRPr>
      </a:lvl3pPr>
      <a:lvl4pPr algn="ctr" rtl="0" eaLnBrk="0" fontAlgn="base" hangingPunct="0">
        <a:spcBef>
          <a:spcPct val="0"/>
        </a:spcBef>
        <a:spcAft>
          <a:spcPct val="0"/>
        </a:spcAft>
        <a:defRPr sz="4400">
          <a:solidFill>
            <a:schemeClr val="tx2"/>
          </a:solidFill>
          <a:latin typeface="Times" charset="0"/>
          <a:ea typeface="ＭＳ Ｐゴシック" charset="0"/>
          <a:cs typeface="Geneva" pitchFamily="-108" charset="-128"/>
        </a:defRPr>
      </a:lvl4pPr>
      <a:lvl5pPr algn="ctr" rtl="0" eaLnBrk="0" fontAlgn="base" hangingPunct="0">
        <a:spcBef>
          <a:spcPct val="0"/>
        </a:spcBef>
        <a:spcAft>
          <a:spcPct val="0"/>
        </a:spcAft>
        <a:defRPr sz="4400">
          <a:solidFill>
            <a:schemeClr val="tx2"/>
          </a:solidFill>
          <a:latin typeface="Times" charset="0"/>
          <a:ea typeface="ＭＳ Ｐゴシック" charset="0"/>
          <a:cs typeface="Geneva" pitchFamily="-108" charset="-128"/>
        </a:defRPr>
      </a:lvl5pPr>
      <a:lvl6pPr marL="457200" algn="ctr" rtl="0" fontAlgn="base">
        <a:spcBef>
          <a:spcPct val="0"/>
        </a:spcBef>
        <a:spcAft>
          <a:spcPct val="0"/>
        </a:spcAft>
        <a:defRPr sz="4400">
          <a:solidFill>
            <a:schemeClr val="tx2"/>
          </a:solidFill>
          <a:latin typeface="Times" charset="0"/>
        </a:defRPr>
      </a:lvl6pPr>
      <a:lvl7pPr marL="914400" algn="ctr" rtl="0" fontAlgn="base">
        <a:spcBef>
          <a:spcPct val="0"/>
        </a:spcBef>
        <a:spcAft>
          <a:spcPct val="0"/>
        </a:spcAft>
        <a:defRPr sz="4400">
          <a:solidFill>
            <a:schemeClr val="tx2"/>
          </a:solidFill>
          <a:latin typeface="Times" charset="0"/>
        </a:defRPr>
      </a:lvl7pPr>
      <a:lvl8pPr marL="1371600" algn="ctr" rtl="0" fontAlgn="base">
        <a:spcBef>
          <a:spcPct val="0"/>
        </a:spcBef>
        <a:spcAft>
          <a:spcPct val="0"/>
        </a:spcAft>
        <a:defRPr sz="4400">
          <a:solidFill>
            <a:schemeClr val="tx2"/>
          </a:solidFill>
          <a:latin typeface="Times" charset="0"/>
        </a:defRPr>
      </a:lvl8pPr>
      <a:lvl9pPr marL="1828800" algn="ctr" rtl="0" fontAlgn="base">
        <a:spcBef>
          <a:spcPct val="0"/>
        </a:spcBef>
        <a:spcAft>
          <a:spcPct val="0"/>
        </a:spcAft>
        <a:defRPr sz="44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Geneva" pitchFamily="-108" charset="-128"/>
        </a:defRPr>
      </a:lvl1pPr>
      <a:lvl2pPr marL="742950" indent="-285750" algn="l" rtl="0" eaLnBrk="0" fontAlgn="base" hangingPunct="0">
        <a:spcBef>
          <a:spcPct val="20000"/>
        </a:spcBef>
        <a:spcAft>
          <a:spcPct val="0"/>
        </a:spcAft>
        <a:buChar char="–"/>
        <a:defRPr sz="2800">
          <a:solidFill>
            <a:schemeClr val="tx1"/>
          </a:solidFill>
          <a:latin typeface="+mn-lt"/>
          <a:ea typeface="Geneva" pitchFamily="-108" charset="-128"/>
          <a:cs typeface="Geneva" charset="0"/>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cs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fontAlgn="base">
        <a:spcBef>
          <a:spcPct val="20000"/>
        </a:spcBef>
        <a:spcAft>
          <a:spcPct val="0"/>
        </a:spcAft>
        <a:buChar char="»"/>
        <a:defRPr sz="2000">
          <a:solidFill>
            <a:schemeClr val="tx1"/>
          </a:solidFill>
          <a:latin typeface="+mn-lt"/>
          <a:ea typeface="Geneva" pitchFamily="-108" charset="-128"/>
        </a:defRPr>
      </a:lvl6pPr>
      <a:lvl7pPr marL="2971800" indent="-228600" algn="l" rtl="0" fontAlgn="base">
        <a:spcBef>
          <a:spcPct val="20000"/>
        </a:spcBef>
        <a:spcAft>
          <a:spcPct val="0"/>
        </a:spcAft>
        <a:buChar char="»"/>
        <a:defRPr sz="2000">
          <a:solidFill>
            <a:schemeClr val="tx1"/>
          </a:solidFill>
          <a:latin typeface="+mn-lt"/>
          <a:ea typeface="Geneva" pitchFamily="-108" charset="-128"/>
        </a:defRPr>
      </a:lvl7pPr>
      <a:lvl8pPr marL="3429000" indent="-228600" algn="l" rtl="0" fontAlgn="base">
        <a:spcBef>
          <a:spcPct val="20000"/>
        </a:spcBef>
        <a:spcAft>
          <a:spcPct val="0"/>
        </a:spcAft>
        <a:buChar char="»"/>
        <a:defRPr sz="2000">
          <a:solidFill>
            <a:schemeClr val="tx1"/>
          </a:solidFill>
          <a:latin typeface="+mn-lt"/>
          <a:ea typeface="Geneva" pitchFamily="-108" charset="-128"/>
        </a:defRPr>
      </a:lvl8pPr>
      <a:lvl9pPr marL="3886200" indent="-228600" algn="l" rtl="0" fontAlgn="base">
        <a:spcBef>
          <a:spcPct val="20000"/>
        </a:spcBef>
        <a:spcAft>
          <a:spcPct val="0"/>
        </a:spcAft>
        <a:buChar char="»"/>
        <a:defRPr sz="2000">
          <a:solidFill>
            <a:schemeClr val="tx1"/>
          </a:solidFill>
          <a:latin typeface="+mn-lt"/>
          <a:ea typeface="Geneva" pitchFamily="-108"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4495800"/>
            <a:ext cx="7772400" cy="1143000"/>
          </a:xfrm>
        </p:spPr>
        <p:txBody>
          <a:bodyPr/>
          <a:lstStyle/>
          <a:p>
            <a:pPr eaLnBrk="1" hangingPunct="1"/>
            <a:r>
              <a:rPr lang="nl-NL">
                <a:latin typeface="Times New Roman" charset="0"/>
                <a:cs typeface="Geneva" charset="0"/>
              </a:rPr>
              <a:t>Protectionisme versus Internationale samenwerking</a:t>
            </a:r>
          </a:p>
        </p:txBody>
      </p:sp>
      <p:sp>
        <p:nvSpPr>
          <p:cNvPr id="5125" name="Rectangle 5"/>
          <p:cNvSpPr>
            <a:spLocks noChangeArrowheads="1"/>
          </p:cNvSpPr>
          <p:nvPr/>
        </p:nvSpPr>
        <p:spPr bwMode="auto">
          <a:xfrm>
            <a:off x="3124200" y="6019800"/>
            <a:ext cx="29908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nl-NL" sz="2400">
                <a:solidFill>
                  <a:srgbClr val="ED181E"/>
                </a:solidFill>
                <a:latin typeface="Times New Roman" charset="0"/>
              </a:rPr>
              <a:t>Klik om verder te gaan</a:t>
            </a:r>
            <a:endParaRPr lang="nl-NL" sz="2400"/>
          </a:p>
        </p:txBody>
      </p:sp>
      <p:pic>
        <p:nvPicPr>
          <p:cNvPr id="5" name="Afbeelding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0" y="2019300"/>
            <a:ext cx="7620000" cy="2337424"/>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1000"/>
                                  </p:stCondLst>
                                  <p:childTnLst>
                                    <p:set>
                                      <p:cBhvr>
                                        <p:cTn id="6" dur="1" fill="hold">
                                          <p:stCondLst>
                                            <p:cond delay="0"/>
                                          </p:stCondLst>
                                        </p:cTn>
                                        <p:tgtEl>
                                          <p:spTgt spid="5122"/>
                                        </p:tgtEl>
                                        <p:attrNameLst>
                                          <p:attrName>style.visibility</p:attrName>
                                        </p:attrNameLst>
                                      </p:cBhvr>
                                      <p:to>
                                        <p:strVal val="visible"/>
                                      </p:to>
                                    </p:set>
                                    <p:animEffect transition="in" filter="dissolve">
                                      <p:cBhvr>
                                        <p:cTn id="7" dur="500"/>
                                        <p:tgtEl>
                                          <p:spTgt spid="5122"/>
                                        </p:tgtEl>
                                      </p:cBhvr>
                                    </p:animEffect>
                                  </p:childTnLst>
                                </p:cTn>
                              </p:par>
                            </p:childTnLst>
                          </p:cTn>
                        </p:par>
                        <p:par>
                          <p:cTn id="8" fill="hold" nodeType="afterGroup">
                            <p:stCondLst>
                              <p:cond delay="1500"/>
                            </p:stCondLst>
                            <p:childTnLst>
                              <p:par>
                                <p:cTn id="9" presetID="9" presetClass="entr" presetSubtype="0" fill="hold" grpId="0" nodeType="afterEffect">
                                  <p:stCondLst>
                                    <p:cond delay="1000"/>
                                  </p:stCondLst>
                                  <p:childTnLst>
                                    <p:set>
                                      <p:cBhvr>
                                        <p:cTn id="10" dur="1" fill="hold">
                                          <p:stCondLst>
                                            <p:cond delay="0"/>
                                          </p:stCondLst>
                                        </p:cTn>
                                        <p:tgtEl>
                                          <p:spTgt spid="5125">
                                            <p:txEl>
                                              <p:pRg st="0" end="0"/>
                                            </p:txEl>
                                          </p:spTgt>
                                        </p:tgtEl>
                                        <p:attrNameLst>
                                          <p:attrName>style.visibility</p:attrName>
                                        </p:attrNameLst>
                                      </p:cBhvr>
                                      <p:to>
                                        <p:strVal val="visible"/>
                                      </p:to>
                                    </p:set>
                                    <p:animEffect transition="in" filter="dissolve">
                                      <p:cBhvr>
                                        <p:cTn id="11" dur="500"/>
                                        <p:tgtEl>
                                          <p:spTgt spid="512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autoUpdateAnimBg="0"/>
      <p:bldP spid="5125" grpId="0" build="p" autoUpdateAnimBg="0" advAuto="1000"/>
    </p:bldLst>
  </p:timing>
</p:sld>
</file>

<file path=ppt/slides/slide1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381000"/>
            <a:ext cx="7772400" cy="1143000"/>
          </a:xfrm>
        </p:spPr>
        <p:txBody>
          <a:bodyPr/>
          <a:lstStyle/>
          <a:p>
            <a:pPr eaLnBrk="1" hangingPunct="1"/>
            <a:r>
              <a:rPr lang="nl-NL">
                <a:latin typeface="Times New Roman" charset="0"/>
                <a:cs typeface="Geneva" charset="0"/>
              </a:rPr>
              <a:t>Handelsverdragen</a:t>
            </a:r>
          </a:p>
        </p:txBody>
      </p:sp>
      <p:sp>
        <p:nvSpPr>
          <p:cNvPr id="3080" name="Rectangle 8"/>
          <p:cNvSpPr>
            <a:spLocks noGrp="1" noChangeArrowheads="1"/>
          </p:cNvSpPr>
          <p:nvPr>
            <p:ph type="body" sz="half" idx="2"/>
          </p:nvPr>
        </p:nvSpPr>
        <p:spPr>
          <a:xfrm>
            <a:off x="685800" y="1600200"/>
            <a:ext cx="7772400" cy="4953000"/>
          </a:xfrm>
          <a:noFill/>
        </p:spPr>
        <p:txBody>
          <a:bodyPr/>
          <a:lstStyle/>
          <a:p>
            <a:r>
              <a:rPr lang="nl-NL" sz="2400" dirty="0">
                <a:latin typeface="Times New Roman" charset="0"/>
                <a:cs typeface="Times New Roman" charset="0"/>
              </a:rPr>
              <a:t>Landen maken onderling afspraken en sluiten andere landen uit bij de handel in producten en diensten.</a:t>
            </a:r>
          </a:p>
          <a:p>
            <a:pPr>
              <a:buFontTx/>
              <a:buNone/>
            </a:pPr>
            <a:r>
              <a:rPr lang="nl-NL" sz="2400" dirty="0" smtClean="0">
                <a:latin typeface="Times New Roman" charset="0"/>
                <a:cs typeface="Times New Roman" charset="0"/>
              </a:rPr>
              <a:t>Voorbeeld:</a:t>
            </a:r>
            <a:endParaRPr lang="en-US" sz="2400" dirty="0">
              <a:latin typeface="Times New Roman" charset="0"/>
              <a:cs typeface="Times New Roman" charset="0"/>
            </a:endParaRPr>
          </a:p>
          <a:p>
            <a:pPr eaLnBrk="1" hangingPunct="1"/>
            <a:r>
              <a:rPr lang="nl-NL" sz="2400" dirty="0">
                <a:latin typeface="Times New Roman" charset="0"/>
                <a:cs typeface="Times New Roman" charset="0"/>
              </a:rPr>
              <a:t>Land A, B en C handelen onderling met elkaar. Land C exporteert voor € 400 mld. naar land A en € 500 mld. naar Land B.</a:t>
            </a:r>
          </a:p>
          <a:p>
            <a:pPr eaLnBrk="1" hangingPunct="1">
              <a:buFontTx/>
              <a:buNone/>
            </a:pPr>
            <a:r>
              <a:rPr lang="nl-NL" sz="2400" b="1" dirty="0">
                <a:latin typeface="Times New Roman" charset="0"/>
                <a:cs typeface="Times New Roman" charset="0"/>
              </a:rPr>
              <a:t>Handelsverdragen</a:t>
            </a:r>
            <a:r>
              <a:rPr lang="nl-NL" sz="2400" dirty="0">
                <a:latin typeface="Times New Roman" charset="0"/>
                <a:cs typeface="Times New Roman" charset="0"/>
              </a:rPr>
              <a:t>: De landen A en B gaan voortaan alleen onderling handelen en sluiten land C uit. Land A levert voortaan voor € 500 mld. meer aan land B en land B levert 400 mld. meer aan land A (de hoeveelheden die vroeger Land C exporteerde naar beide landen)</a:t>
            </a:r>
            <a:r>
              <a:rPr lang="nl-NL" sz="2400" dirty="0" smtClean="0">
                <a:latin typeface="Times New Roman" charset="0"/>
                <a:cs typeface="Times New Roman" charset="0"/>
              </a:rPr>
              <a:t>.</a:t>
            </a:r>
            <a:endParaRPr lang="nl-NL" sz="2400" dirty="0">
              <a:latin typeface="Times New Roman" charset="0"/>
              <a:cs typeface="Times New Roman"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1000"/>
                                  </p:stCondLst>
                                  <p:childTnLst>
                                    <p:set>
                                      <p:cBhvr>
                                        <p:cTn id="6" dur="1" fill="hold">
                                          <p:stCondLst>
                                            <p:cond delay="0"/>
                                          </p:stCondLst>
                                        </p:cTn>
                                        <p:tgtEl>
                                          <p:spTgt spid="3080">
                                            <p:txEl>
                                              <p:pRg st="0" end="0"/>
                                            </p:txEl>
                                          </p:spTgt>
                                        </p:tgtEl>
                                        <p:attrNameLst>
                                          <p:attrName>style.visibility</p:attrName>
                                        </p:attrNameLst>
                                      </p:cBhvr>
                                      <p:to>
                                        <p:strVal val="visible"/>
                                      </p:to>
                                    </p:set>
                                    <p:animEffect transition="in" filter="dissolve">
                                      <p:cBhvr>
                                        <p:cTn id="7" dur="500"/>
                                        <p:tgtEl>
                                          <p:spTgt spid="3080">
                                            <p:txEl>
                                              <p:pRg st="0" end="0"/>
                                            </p:txEl>
                                          </p:spTgt>
                                        </p:tgtEl>
                                      </p:cBhvr>
                                    </p:animEffect>
                                  </p:childTnLst>
                                </p:cTn>
                              </p:par>
                            </p:childTnLst>
                          </p:cTn>
                        </p:par>
                        <p:par>
                          <p:cTn id="8" fill="hold" nodeType="afterGroup">
                            <p:stCondLst>
                              <p:cond delay="1500"/>
                            </p:stCondLst>
                            <p:childTnLst>
                              <p:par>
                                <p:cTn id="9" presetID="9" presetClass="entr" presetSubtype="0" fill="hold" grpId="0" nodeType="afterEffect">
                                  <p:stCondLst>
                                    <p:cond delay="1000"/>
                                  </p:stCondLst>
                                  <p:childTnLst>
                                    <p:set>
                                      <p:cBhvr>
                                        <p:cTn id="10" dur="1" fill="hold">
                                          <p:stCondLst>
                                            <p:cond delay="0"/>
                                          </p:stCondLst>
                                        </p:cTn>
                                        <p:tgtEl>
                                          <p:spTgt spid="3080">
                                            <p:txEl>
                                              <p:pRg st="1" end="1"/>
                                            </p:txEl>
                                          </p:spTgt>
                                        </p:tgtEl>
                                        <p:attrNameLst>
                                          <p:attrName>style.visibility</p:attrName>
                                        </p:attrNameLst>
                                      </p:cBhvr>
                                      <p:to>
                                        <p:strVal val="visible"/>
                                      </p:to>
                                    </p:set>
                                    <p:animEffect transition="in" filter="dissolve">
                                      <p:cBhvr>
                                        <p:cTn id="11" dur="500"/>
                                        <p:tgtEl>
                                          <p:spTgt spid="3080">
                                            <p:txEl>
                                              <p:pRg st="1" end="1"/>
                                            </p:txEl>
                                          </p:spTgt>
                                        </p:tgtEl>
                                      </p:cBhvr>
                                    </p:animEffect>
                                  </p:childTnLst>
                                </p:cTn>
                              </p:par>
                            </p:childTnLst>
                          </p:cTn>
                        </p:par>
                        <p:par>
                          <p:cTn id="12" fill="hold" nodeType="afterGroup">
                            <p:stCondLst>
                              <p:cond delay="3000"/>
                            </p:stCondLst>
                            <p:childTnLst>
                              <p:par>
                                <p:cTn id="13" presetID="9" presetClass="entr" presetSubtype="0" fill="hold" grpId="0" nodeType="afterEffect">
                                  <p:stCondLst>
                                    <p:cond delay="1000"/>
                                  </p:stCondLst>
                                  <p:childTnLst>
                                    <p:set>
                                      <p:cBhvr>
                                        <p:cTn id="14" dur="1" fill="hold">
                                          <p:stCondLst>
                                            <p:cond delay="0"/>
                                          </p:stCondLst>
                                        </p:cTn>
                                        <p:tgtEl>
                                          <p:spTgt spid="3080">
                                            <p:txEl>
                                              <p:pRg st="2" end="2"/>
                                            </p:txEl>
                                          </p:spTgt>
                                        </p:tgtEl>
                                        <p:attrNameLst>
                                          <p:attrName>style.visibility</p:attrName>
                                        </p:attrNameLst>
                                      </p:cBhvr>
                                      <p:to>
                                        <p:strVal val="visible"/>
                                      </p:to>
                                    </p:set>
                                    <p:animEffect transition="in" filter="dissolve">
                                      <p:cBhvr>
                                        <p:cTn id="15" dur="500"/>
                                        <p:tgtEl>
                                          <p:spTgt spid="3080">
                                            <p:txEl>
                                              <p:pRg st="2" end="2"/>
                                            </p:txEl>
                                          </p:spTgt>
                                        </p:tgtEl>
                                      </p:cBhvr>
                                    </p:animEffect>
                                  </p:childTnLst>
                                </p:cTn>
                              </p:par>
                            </p:childTnLst>
                          </p:cTn>
                        </p:par>
                        <p:par>
                          <p:cTn id="16" fill="hold" nodeType="afterGroup">
                            <p:stCondLst>
                              <p:cond delay="4500"/>
                            </p:stCondLst>
                            <p:childTnLst>
                              <p:par>
                                <p:cTn id="17" presetID="9" presetClass="entr" presetSubtype="0" fill="hold" grpId="0" nodeType="afterEffect">
                                  <p:stCondLst>
                                    <p:cond delay="1000"/>
                                  </p:stCondLst>
                                  <p:childTnLst>
                                    <p:set>
                                      <p:cBhvr>
                                        <p:cTn id="18" dur="1" fill="hold">
                                          <p:stCondLst>
                                            <p:cond delay="0"/>
                                          </p:stCondLst>
                                        </p:cTn>
                                        <p:tgtEl>
                                          <p:spTgt spid="3080">
                                            <p:txEl>
                                              <p:pRg st="3" end="3"/>
                                            </p:txEl>
                                          </p:spTgt>
                                        </p:tgtEl>
                                        <p:attrNameLst>
                                          <p:attrName>style.visibility</p:attrName>
                                        </p:attrNameLst>
                                      </p:cBhvr>
                                      <p:to>
                                        <p:strVal val="visible"/>
                                      </p:to>
                                    </p:set>
                                    <p:animEffect transition="in" filter="dissolve">
                                      <p:cBhvr>
                                        <p:cTn id="19" dur="500"/>
                                        <p:tgtEl>
                                          <p:spTgt spid="308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0" grpId="0" build="p" autoUpdateAnimBg="0" advAuto="1000"/>
    </p:bldLst>
  </p:timing>
</p:sld>
</file>

<file path=ppt/slides/slide1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381000"/>
            <a:ext cx="7772400" cy="1143000"/>
          </a:xfrm>
        </p:spPr>
        <p:txBody>
          <a:bodyPr/>
          <a:lstStyle/>
          <a:p>
            <a:pPr eaLnBrk="1" hangingPunct="1"/>
            <a:r>
              <a:rPr lang="nl-NL">
                <a:latin typeface="Times New Roman" charset="0"/>
                <a:cs typeface="Geneva" charset="0"/>
              </a:rPr>
              <a:t>Non-tarifiaire belemmeringen</a:t>
            </a:r>
          </a:p>
        </p:txBody>
      </p:sp>
      <p:sp>
        <p:nvSpPr>
          <p:cNvPr id="3080" name="Rectangle 8"/>
          <p:cNvSpPr>
            <a:spLocks noGrp="1" noChangeArrowheads="1"/>
          </p:cNvSpPr>
          <p:nvPr>
            <p:ph type="body" sz="half" idx="2"/>
          </p:nvPr>
        </p:nvSpPr>
        <p:spPr>
          <a:xfrm>
            <a:off x="685800" y="1600200"/>
            <a:ext cx="7772400" cy="4953000"/>
          </a:xfrm>
          <a:noFill/>
        </p:spPr>
        <p:txBody>
          <a:bodyPr/>
          <a:lstStyle/>
          <a:p>
            <a:r>
              <a:rPr lang="nl-NL" sz="2400" dirty="0">
                <a:latin typeface="Times" charset="0"/>
                <a:cs typeface="Geneva" charset="0"/>
              </a:rPr>
              <a:t>Strenge wettelijke en administratieve regelingen voor importgoederen (bijv. milieueisen, vergunningen, douaneformaliteiten).</a:t>
            </a:r>
            <a:endParaRPr lang="en-US" sz="2400" dirty="0">
              <a:latin typeface="Times" charset="0"/>
              <a:cs typeface="Geneva" charset="0"/>
            </a:endParaRPr>
          </a:p>
          <a:p>
            <a:pPr>
              <a:buFontTx/>
              <a:buNone/>
            </a:pPr>
            <a:r>
              <a:rPr lang="en-US" sz="2400" dirty="0" err="1" smtClean="0">
                <a:latin typeface="Times New Roman" charset="0"/>
                <a:cs typeface="Times New Roman" charset="0"/>
              </a:rPr>
              <a:t>Voorbeeld</a:t>
            </a:r>
            <a:r>
              <a:rPr lang="en-US" sz="2400" dirty="0" smtClean="0">
                <a:latin typeface="Times New Roman" charset="0"/>
                <a:cs typeface="Times New Roman" charset="0"/>
              </a:rPr>
              <a:t>:</a:t>
            </a:r>
            <a:r>
              <a:rPr lang="nl-NL" sz="2400" dirty="0" smtClean="0">
                <a:latin typeface="Times New Roman" charset="0"/>
                <a:cs typeface="Times New Roman" charset="0"/>
              </a:rPr>
              <a:t> </a:t>
            </a:r>
            <a:endParaRPr lang="en-US" sz="2400" dirty="0">
              <a:latin typeface="Times New Roman" charset="0"/>
              <a:cs typeface="Times New Roman" charset="0"/>
            </a:endParaRPr>
          </a:p>
          <a:p>
            <a:pPr eaLnBrk="1" hangingPunct="1"/>
            <a:r>
              <a:rPr lang="nl-NL" sz="2400" dirty="0">
                <a:latin typeface="Times New Roman" charset="0"/>
                <a:cs typeface="Times New Roman" charset="0"/>
              </a:rPr>
              <a:t>Een land importeert buitenlandse producten. Consumenten kunnen eigen en buitenlandse producten eenvoudig kopen.</a:t>
            </a:r>
          </a:p>
          <a:p>
            <a:pPr eaLnBrk="1" hangingPunct="1">
              <a:buFontTx/>
              <a:buNone/>
            </a:pPr>
            <a:r>
              <a:rPr lang="nl-NL" sz="2400" b="1" dirty="0">
                <a:latin typeface="Times New Roman" charset="0"/>
                <a:cs typeface="Times New Roman" charset="0"/>
              </a:rPr>
              <a:t>Non-</a:t>
            </a:r>
            <a:r>
              <a:rPr lang="nl-NL" sz="2400" b="1" dirty="0" err="1">
                <a:latin typeface="Times New Roman" charset="0"/>
                <a:cs typeface="Times New Roman" charset="0"/>
              </a:rPr>
              <a:t>tarifiaire</a:t>
            </a:r>
            <a:r>
              <a:rPr lang="nl-NL" sz="2400" b="1" dirty="0">
                <a:latin typeface="Times New Roman" charset="0"/>
                <a:cs typeface="Times New Roman" charset="0"/>
              </a:rPr>
              <a:t> belemmeringen</a:t>
            </a:r>
            <a:r>
              <a:rPr lang="nl-NL" sz="2400" dirty="0">
                <a:latin typeface="Times New Roman" charset="0"/>
                <a:cs typeface="Times New Roman" charset="0"/>
              </a:rPr>
              <a:t>: Het land stelt hogere milieueisen (testen kost tijd en geld), eist voortaan vergunningen (die tijd kosten), aan de grenzen gelden er (omslachtige) douaneformaliteiten. Consumenten kopen de gemakkelijker te verkrijgen eigen producten</a:t>
            </a:r>
            <a:r>
              <a:rPr lang="nl-NL" sz="2400" dirty="0" smtClean="0">
                <a:latin typeface="Times New Roman" charset="0"/>
                <a:cs typeface="Times New Roman" charset="0"/>
              </a:rPr>
              <a:t>.</a:t>
            </a:r>
            <a:endParaRPr lang="nl-NL" sz="2400" dirty="0">
              <a:latin typeface="Times New Roman" charset="0"/>
              <a:cs typeface="Times New Roman"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1000"/>
                                  </p:stCondLst>
                                  <p:childTnLst>
                                    <p:set>
                                      <p:cBhvr>
                                        <p:cTn id="6" dur="1" fill="hold">
                                          <p:stCondLst>
                                            <p:cond delay="0"/>
                                          </p:stCondLst>
                                        </p:cTn>
                                        <p:tgtEl>
                                          <p:spTgt spid="3080">
                                            <p:txEl>
                                              <p:pRg st="0" end="0"/>
                                            </p:txEl>
                                          </p:spTgt>
                                        </p:tgtEl>
                                        <p:attrNameLst>
                                          <p:attrName>style.visibility</p:attrName>
                                        </p:attrNameLst>
                                      </p:cBhvr>
                                      <p:to>
                                        <p:strVal val="visible"/>
                                      </p:to>
                                    </p:set>
                                    <p:animEffect transition="in" filter="dissolve">
                                      <p:cBhvr>
                                        <p:cTn id="7" dur="500"/>
                                        <p:tgtEl>
                                          <p:spTgt spid="3080">
                                            <p:txEl>
                                              <p:pRg st="0" end="0"/>
                                            </p:txEl>
                                          </p:spTgt>
                                        </p:tgtEl>
                                      </p:cBhvr>
                                    </p:animEffect>
                                  </p:childTnLst>
                                </p:cTn>
                              </p:par>
                            </p:childTnLst>
                          </p:cTn>
                        </p:par>
                        <p:par>
                          <p:cTn id="8" fill="hold" nodeType="afterGroup">
                            <p:stCondLst>
                              <p:cond delay="1500"/>
                            </p:stCondLst>
                            <p:childTnLst>
                              <p:par>
                                <p:cTn id="9" presetID="9" presetClass="entr" presetSubtype="0" fill="hold" grpId="0" nodeType="afterEffect">
                                  <p:stCondLst>
                                    <p:cond delay="1000"/>
                                  </p:stCondLst>
                                  <p:childTnLst>
                                    <p:set>
                                      <p:cBhvr>
                                        <p:cTn id="10" dur="1" fill="hold">
                                          <p:stCondLst>
                                            <p:cond delay="0"/>
                                          </p:stCondLst>
                                        </p:cTn>
                                        <p:tgtEl>
                                          <p:spTgt spid="3080">
                                            <p:txEl>
                                              <p:pRg st="1" end="1"/>
                                            </p:txEl>
                                          </p:spTgt>
                                        </p:tgtEl>
                                        <p:attrNameLst>
                                          <p:attrName>style.visibility</p:attrName>
                                        </p:attrNameLst>
                                      </p:cBhvr>
                                      <p:to>
                                        <p:strVal val="visible"/>
                                      </p:to>
                                    </p:set>
                                    <p:animEffect transition="in" filter="dissolve">
                                      <p:cBhvr>
                                        <p:cTn id="11" dur="500"/>
                                        <p:tgtEl>
                                          <p:spTgt spid="3080">
                                            <p:txEl>
                                              <p:pRg st="1" end="1"/>
                                            </p:txEl>
                                          </p:spTgt>
                                        </p:tgtEl>
                                      </p:cBhvr>
                                    </p:animEffect>
                                  </p:childTnLst>
                                </p:cTn>
                              </p:par>
                            </p:childTnLst>
                          </p:cTn>
                        </p:par>
                        <p:par>
                          <p:cTn id="12" fill="hold" nodeType="afterGroup">
                            <p:stCondLst>
                              <p:cond delay="3000"/>
                            </p:stCondLst>
                            <p:childTnLst>
                              <p:par>
                                <p:cTn id="13" presetID="9" presetClass="entr" presetSubtype="0" fill="hold" grpId="0" nodeType="afterEffect">
                                  <p:stCondLst>
                                    <p:cond delay="1000"/>
                                  </p:stCondLst>
                                  <p:childTnLst>
                                    <p:set>
                                      <p:cBhvr>
                                        <p:cTn id="14" dur="1" fill="hold">
                                          <p:stCondLst>
                                            <p:cond delay="0"/>
                                          </p:stCondLst>
                                        </p:cTn>
                                        <p:tgtEl>
                                          <p:spTgt spid="3080">
                                            <p:txEl>
                                              <p:pRg st="2" end="2"/>
                                            </p:txEl>
                                          </p:spTgt>
                                        </p:tgtEl>
                                        <p:attrNameLst>
                                          <p:attrName>style.visibility</p:attrName>
                                        </p:attrNameLst>
                                      </p:cBhvr>
                                      <p:to>
                                        <p:strVal val="visible"/>
                                      </p:to>
                                    </p:set>
                                    <p:animEffect transition="in" filter="dissolve">
                                      <p:cBhvr>
                                        <p:cTn id="15" dur="500"/>
                                        <p:tgtEl>
                                          <p:spTgt spid="3080">
                                            <p:txEl>
                                              <p:pRg st="2" end="2"/>
                                            </p:txEl>
                                          </p:spTgt>
                                        </p:tgtEl>
                                      </p:cBhvr>
                                    </p:animEffect>
                                  </p:childTnLst>
                                </p:cTn>
                              </p:par>
                            </p:childTnLst>
                          </p:cTn>
                        </p:par>
                        <p:par>
                          <p:cTn id="16" fill="hold" nodeType="afterGroup">
                            <p:stCondLst>
                              <p:cond delay="4500"/>
                            </p:stCondLst>
                            <p:childTnLst>
                              <p:par>
                                <p:cTn id="17" presetID="9" presetClass="entr" presetSubtype="0" fill="hold" grpId="0" nodeType="afterEffect">
                                  <p:stCondLst>
                                    <p:cond delay="1000"/>
                                  </p:stCondLst>
                                  <p:childTnLst>
                                    <p:set>
                                      <p:cBhvr>
                                        <p:cTn id="18" dur="1" fill="hold">
                                          <p:stCondLst>
                                            <p:cond delay="0"/>
                                          </p:stCondLst>
                                        </p:cTn>
                                        <p:tgtEl>
                                          <p:spTgt spid="3080">
                                            <p:txEl>
                                              <p:pRg st="3" end="3"/>
                                            </p:txEl>
                                          </p:spTgt>
                                        </p:tgtEl>
                                        <p:attrNameLst>
                                          <p:attrName>style.visibility</p:attrName>
                                        </p:attrNameLst>
                                      </p:cBhvr>
                                      <p:to>
                                        <p:strVal val="visible"/>
                                      </p:to>
                                    </p:set>
                                    <p:animEffect transition="in" filter="dissolve">
                                      <p:cBhvr>
                                        <p:cTn id="19" dur="500"/>
                                        <p:tgtEl>
                                          <p:spTgt spid="308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0" grpId="0" build="p" autoUpdateAnimBg="0" advAuto="1000"/>
    </p:bldLst>
  </p:timing>
</p:sld>
</file>

<file path=ppt/slides/slide1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81000" y="381000"/>
            <a:ext cx="8382000" cy="1143000"/>
          </a:xfrm>
        </p:spPr>
        <p:txBody>
          <a:bodyPr/>
          <a:lstStyle/>
          <a:p>
            <a:pPr eaLnBrk="1" hangingPunct="1"/>
            <a:r>
              <a:rPr lang="nl-NL">
                <a:latin typeface="Times New Roman" charset="0"/>
                <a:cs typeface="Geneva" charset="0"/>
              </a:rPr>
              <a:t>Beperking van vreemde valuta</a:t>
            </a:r>
          </a:p>
        </p:txBody>
      </p:sp>
      <p:sp>
        <p:nvSpPr>
          <p:cNvPr id="3080" name="Rectangle 8"/>
          <p:cNvSpPr>
            <a:spLocks noGrp="1" noChangeArrowheads="1"/>
          </p:cNvSpPr>
          <p:nvPr>
            <p:ph type="body" sz="half" idx="2"/>
          </p:nvPr>
        </p:nvSpPr>
        <p:spPr>
          <a:xfrm>
            <a:off x="685800" y="1600200"/>
            <a:ext cx="7772400" cy="4953000"/>
          </a:xfrm>
          <a:noFill/>
        </p:spPr>
        <p:txBody>
          <a:bodyPr/>
          <a:lstStyle/>
          <a:p>
            <a:r>
              <a:rPr lang="nl-NL" sz="2400" dirty="0">
                <a:latin typeface="Times" charset="0"/>
                <a:cs typeface="Geneva" charset="0"/>
              </a:rPr>
              <a:t>Vreemde valuta (buitenlands geld) worden verboden. Buitenlandse producten kunnen niet meer worden gekocht.</a:t>
            </a:r>
            <a:endParaRPr lang="en-US" sz="2400" dirty="0">
              <a:latin typeface="Times" charset="0"/>
              <a:cs typeface="Geneva" charset="0"/>
            </a:endParaRPr>
          </a:p>
          <a:p>
            <a:pPr>
              <a:buFontTx/>
              <a:buNone/>
            </a:pPr>
            <a:r>
              <a:rPr lang="nl-NL" sz="2400" i="1" dirty="0" smtClean="0">
                <a:latin typeface="Times New Roman" charset="0"/>
                <a:cs typeface="Times New Roman" charset="0"/>
              </a:rPr>
              <a:t>Voorbeeld</a:t>
            </a:r>
            <a:r>
              <a:rPr lang="nl-NL" sz="2400" dirty="0" smtClean="0">
                <a:latin typeface="Times New Roman" charset="0"/>
                <a:cs typeface="Times New Roman" charset="0"/>
              </a:rPr>
              <a:t>:</a:t>
            </a:r>
            <a:endParaRPr lang="en-US" sz="2400" dirty="0">
              <a:latin typeface="Times New Roman" charset="0"/>
              <a:cs typeface="Times New Roman" charset="0"/>
            </a:endParaRPr>
          </a:p>
          <a:p>
            <a:pPr eaLnBrk="1" hangingPunct="1"/>
            <a:r>
              <a:rPr lang="nl-NL" sz="2400" dirty="0">
                <a:latin typeface="Times New Roman" charset="0"/>
                <a:cs typeface="Times New Roman" charset="0"/>
              </a:rPr>
              <a:t>Een land importeert voor $ 500 mld. buitenlandse producten die ook in dollars worden betaald. </a:t>
            </a:r>
          </a:p>
          <a:p>
            <a:pPr eaLnBrk="1" hangingPunct="1">
              <a:buFontTx/>
              <a:buNone/>
            </a:pPr>
            <a:r>
              <a:rPr lang="nl-NL" sz="2400" b="1" dirty="0">
                <a:latin typeface="Times New Roman" charset="0"/>
                <a:cs typeface="Times New Roman" charset="0"/>
              </a:rPr>
              <a:t>Beperking van vreemde valuta</a:t>
            </a:r>
            <a:r>
              <a:rPr lang="nl-NL" sz="2400" dirty="0">
                <a:latin typeface="Times New Roman" charset="0"/>
                <a:cs typeface="Times New Roman" charset="0"/>
              </a:rPr>
              <a:t>: De dollar wordt verboden. Consumenten kunnen dus bij banken de eigen munt niet meer wisselen tegen de dollar. Er kunnen dus geen producten meer worden gekocht die in dollars moeten worden betaald. Consumenten moeten dus meer eigen producten kopen (voor een bedrag van 500 mld. dollar)</a:t>
            </a:r>
            <a:r>
              <a:rPr lang="nl-NL" sz="2400" dirty="0" smtClean="0">
                <a:latin typeface="Times New Roman" charset="0"/>
                <a:cs typeface="Times New Roman" charset="0"/>
              </a:rPr>
              <a:t>.</a:t>
            </a:r>
            <a:endParaRPr lang="nl-NL" sz="2400" dirty="0">
              <a:latin typeface="Times New Roman" charset="0"/>
              <a:cs typeface="Times New Roman"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1000"/>
                                  </p:stCondLst>
                                  <p:childTnLst>
                                    <p:set>
                                      <p:cBhvr>
                                        <p:cTn id="6" dur="1" fill="hold">
                                          <p:stCondLst>
                                            <p:cond delay="0"/>
                                          </p:stCondLst>
                                        </p:cTn>
                                        <p:tgtEl>
                                          <p:spTgt spid="3080">
                                            <p:txEl>
                                              <p:pRg st="0" end="0"/>
                                            </p:txEl>
                                          </p:spTgt>
                                        </p:tgtEl>
                                        <p:attrNameLst>
                                          <p:attrName>style.visibility</p:attrName>
                                        </p:attrNameLst>
                                      </p:cBhvr>
                                      <p:to>
                                        <p:strVal val="visible"/>
                                      </p:to>
                                    </p:set>
                                    <p:animEffect transition="in" filter="dissolve">
                                      <p:cBhvr>
                                        <p:cTn id="7" dur="500"/>
                                        <p:tgtEl>
                                          <p:spTgt spid="3080">
                                            <p:txEl>
                                              <p:pRg st="0" end="0"/>
                                            </p:txEl>
                                          </p:spTgt>
                                        </p:tgtEl>
                                      </p:cBhvr>
                                    </p:animEffect>
                                  </p:childTnLst>
                                </p:cTn>
                              </p:par>
                            </p:childTnLst>
                          </p:cTn>
                        </p:par>
                        <p:par>
                          <p:cTn id="8" fill="hold" nodeType="afterGroup">
                            <p:stCondLst>
                              <p:cond delay="1500"/>
                            </p:stCondLst>
                            <p:childTnLst>
                              <p:par>
                                <p:cTn id="9" presetID="9" presetClass="entr" presetSubtype="0" fill="hold" grpId="0" nodeType="afterEffect">
                                  <p:stCondLst>
                                    <p:cond delay="1000"/>
                                  </p:stCondLst>
                                  <p:childTnLst>
                                    <p:set>
                                      <p:cBhvr>
                                        <p:cTn id="10" dur="1" fill="hold">
                                          <p:stCondLst>
                                            <p:cond delay="0"/>
                                          </p:stCondLst>
                                        </p:cTn>
                                        <p:tgtEl>
                                          <p:spTgt spid="3080">
                                            <p:txEl>
                                              <p:pRg st="1" end="1"/>
                                            </p:txEl>
                                          </p:spTgt>
                                        </p:tgtEl>
                                        <p:attrNameLst>
                                          <p:attrName>style.visibility</p:attrName>
                                        </p:attrNameLst>
                                      </p:cBhvr>
                                      <p:to>
                                        <p:strVal val="visible"/>
                                      </p:to>
                                    </p:set>
                                    <p:animEffect transition="in" filter="dissolve">
                                      <p:cBhvr>
                                        <p:cTn id="11" dur="500"/>
                                        <p:tgtEl>
                                          <p:spTgt spid="3080">
                                            <p:txEl>
                                              <p:pRg st="1" end="1"/>
                                            </p:txEl>
                                          </p:spTgt>
                                        </p:tgtEl>
                                      </p:cBhvr>
                                    </p:animEffect>
                                  </p:childTnLst>
                                </p:cTn>
                              </p:par>
                            </p:childTnLst>
                          </p:cTn>
                        </p:par>
                        <p:par>
                          <p:cTn id="12" fill="hold" nodeType="afterGroup">
                            <p:stCondLst>
                              <p:cond delay="3000"/>
                            </p:stCondLst>
                            <p:childTnLst>
                              <p:par>
                                <p:cTn id="13" presetID="9" presetClass="entr" presetSubtype="0" fill="hold" grpId="0" nodeType="afterEffect">
                                  <p:stCondLst>
                                    <p:cond delay="1000"/>
                                  </p:stCondLst>
                                  <p:childTnLst>
                                    <p:set>
                                      <p:cBhvr>
                                        <p:cTn id="14" dur="1" fill="hold">
                                          <p:stCondLst>
                                            <p:cond delay="0"/>
                                          </p:stCondLst>
                                        </p:cTn>
                                        <p:tgtEl>
                                          <p:spTgt spid="3080">
                                            <p:txEl>
                                              <p:pRg st="2" end="2"/>
                                            </p:txEl>
                                          </p:spTgt>
                                        </p:tgtEl>
                                        <p:attrNameLst>
                                          <p:attrName>style.visibility</p:attrName>
                                        </p:attrNameLst>
                                      </p:cBhvr>
                                      <p:to>
                                        <p:strVal val="visible"/>
                                      </p:to>
                                    </p:set>
                                    <p:animEffect transition="in" filter="dissolve">
                                      <p:cBhvr>
                                        <p:cTn id="15" dur="500"/>
                                        <p:tgtEl>
                                          <p:spTgt spid="3080">
                                            <p:txEl>
                                              <p:pRg st="2" end="2"/>
                                            </p:txEl>
                                          </p:spTgt>
                                        </p:tgtEl>
                                      </p:cBhvr>
                                    </p:animEffect>
                                  </p:childTnLst>
                                </p:cTn>
                              </p:par>
                            </p:childTnLst>
                          </p:cTn>
                        </p:par>
                        <p:par>
                          <p:cTn id="16" fill="hold" nodeType="afterGroup">
                            <p:stCondLst>
                              <p:cond delay="4500"/>
                            </p:stCondLst>
                            <p:childTnLst>
                              <p:par>
                                <p:cTn id="17" presetID="9" presetClass="entr" presetSubtype="0" fill="hold" grpId="0" nodeType="afterEffect">
                                  <p:stCondLst>
                                    <p:cond delay="1000"/>
                                  </p:stCondLst>
                                  <p:childTnLst>
                                    <p:set>
                                      <p:cBhvr>
                                        <p:cTn id="18" dur="1" fill="hold">
                                          <p:stCondLst>
                                            <p:cond delay="0"/>
                                          </p:stCondLst>
                                        </p:cTn>
                                        <p:tgtEl>
                                          <p:spTgt spid="3080">
                                            <p:txEl>
                                              <p:pRg st="3" end="3"/>
                                            </p:txEl>
                                          </p:spTgt>
                                        </p:tgtEl>
                                        <p:attrNameLst>
                                          <p:attrName>style.visibility</p:attrName>
                                        </p:attrNameLst>
                                      </p:cBhvr>
                                      <p:to>
                                        <p:strVal val="visible"/>
                                      </p:to>
                                    </p:set>
                                    <p:animEffect transition="in" filter="dissolve">
                                      <p:cBhvr>
                                        <p:cTn id="19" dur="500"/>
                                        <p:tgtEl>
                                          <p:spTgt spid="308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0" grpId="0" build="p" autoUpdateAnimBg="0" advAuto="1000"/>
    </p:bldLst>
  </p:timing>
</p:sld>
</file>

<file path=ppt/slides/slide1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81000" y="381000"/>
            <a:ext cx="8382000" cy="1143000"/>
          </a:xfrm>
        </p:spPr>
        <p:txBody>
          <a:bodyPr/>
          <a:lstStyle/>
          <a:p>
            <a:pPr eaLnBrk="1" hangingPunct="1"/>
            <a:r>
              <a:rPr lang="nl-NL">
                <a:latin typeface="Times New Roman" charset="0"/>
                <a:cs typeface="Geneva" charset="0"/>
              </a:rPr>
              <a:t>Protectie versus Samenwerking</a:t>
            </a:r>
          </a:p>
        </p:txBody>
      </p:sp>
      <p:sp>
        <p:nvSpPr>
          <p:cNvPr id="3080" name="Rectangle 8"/>
          <p:cNvSpPr>
            <a:spLocks noGrp="1" noChangeArrowheads="1"/>
          </p:cNvSpPr>
          <p:nvPr>
            <p:ph type="body" sz="half" idx="2"/>
          </p:nvPr>
        </p:nvSpPr>
        <p:spPr>
          <a:xfrm>
            <a:off x="685800" y="1600200"/>
            <a:ext cx="7772400" cy="4953000"/>
          </a:xfrm>
          <a:noFill/>
        </p:spPr>
        <p:txBody>
          <a:bodyPr/>
          <a:lstStyle/>
          <a:p>
            <a:r>
              <a:rPr lang="nl-NL" sz="2400" dirty="0" smtClean="0">
                <a:latin typeface="Times" charset="0"/>
                <a:cs typeface="Geneva" charset="0"/>
              </a:rPr>
              <a:t>Algemene opvatting:</a:t>
            </a:r>
          </a:p>
          <a:p>
            <a:pPr>
              <a:buFontTx/>
              <a:buNone/>
            </a:pPr>
            <a:endParaRPr lang="nl-NL" sz="2400" dirty="0" smtClean="0">
              <a:latin typeface="Times" charset="0"/>
              <a:cs typeface="Geneva" charset="0"/>
            </a:endParaRPr>
          </a:p>
          <a:p>
            <a:pPr>
              <a:buFontTx/>
              <a:buNone/>
            </a:pPr>
            <a:r>
              <a:rPr lang="nl-NL" sz="2400" dirty="0" smtClean="0">
                <a:latin typeface="Times" charset="0"/>
                <a:cs typeface="Geneva" charset="0"/>
              </a:rPr>
              <a:t>PROTECTIE WERKT NIET !!!</a:t>
            </a:r>
          </a:p>
          <a:p>
            <a:pPr>
              <a:buFontTx/>
              <a:buNone/>
            </a:pPr>
            <a:endParaRPr lang="nl-NL" sz="2400" dirty="0" smtClean="0">
              <a:latin typeface="Times" charset="0"/>
              <a:cs typeface="Geneva" charset="0"/>
            </a:endParaRPr>
          </a:p>
          <a:p>
            <a:r>
              <a:rPr lang="nl-NL" sz="2400" dirty="0" smtClean="0">
                <a:latin typeface="Times" charset="0"/>
                <a:cs typeface="Geneva" charset="0"/>
              </a:rPr>
              <a:t>Protectie lokt protectie uit </a:t>
            </a:r>
            <a:r>
              <a:rPr lang="nl-NL" sz="2400" i="1" dirty="0" smtClean="0">
                <a:latin typeface="Times" charset="0"/>
                <a:cs typeface="Geneva" charset="0"/>
              </a:rPr>
              <a:t>(= Retorsie)</a:t>
            </a:r>
          </a:p>
          <a:p>
            <a:pPr>
              <a:buFontTx/>
              <a:buNone/>
            </a:pPr>
            <a:r>
              <a:rPr lang="nl-NL" sz="2400" dirty="0" smtClean="0">
                <a:latin typeface="Times" charset="0"/>
                <a:cs typeface="Geneva" charset="0"/>
              </a:rPr>
              <a:t>	Gevolg: handelsoorlogen</a:t>
            </a:r>
          </a:p>
          <a:p>
            <a:pPr>
              <a:buFontTx/>
              <a:buNone/>
            </a:pPr>
            <a:endParaRPr lang="nl-NL" sz="2400" dirty="0" smtClean="0">
              <a:latin typeface="Times" charset="0"/>
              <a:cs typeface="Geneva" charset="0"/>
            </a:endParaRPr>
          </a:p>
          <a:p>
            <a:pPr>
              <a:buFontTx/>
              <a:buNone/>
            </a:pPr>
            <a:r>
              <a:rPr lang="nl-NL" sz="2400" dirty="0" smtClean="0">
                <a:latin typeface="Times" charset="0"/>
                <a:cs typeface="Geneva" charset="0"/>
              </a:rPr>
              <a:t>DAAROM:</a:t>
            </a:r>
          </a:p>
          <a:p>
            <a:r>
              <a:rPr lang="nl-NL" sz="2400" dirty="0" smtClean="0">
                <a:latin typeface="Times" charset="0"/>
                <a:cs typeface="Geneva" charset="0"/>
              </a:rPr>
              <a:t>Samenwerkingsverbanden die protectionisme moeten voorkomen.</a:t>
            </a:r>
            <a:r>
              <a:rPr lang="nl-NL" sz="2400" dirty="0" smtClean="0">
                <a:solidFill>
                  <a:srgbClr val="ED181E"/>
                </a:solidFill>
                <a:latin typeface="Times New Roman" charset="0"/>
                <a:cs typeface="Times New Roman" charset="0"/>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1000"/>
                                  </p:stCondLst>
                                  <p:childTnLst>
                                    <p:set>
                                      <p:cBhvr>
                                        <p:cTn id="6" dur="1" fill="hold">
                                          <p:stCondLst>
                                            <p:cond delay="0"/>
                                          </p:stCondLst>
                                        </p:cTn>
                                        <p:tgtEl>
                                          <p:spTgt spid="3080">
                                            <p:txEl>
                                              <p:pRg st="0" end="0"/>
                                            </p:txEl>
                                          </p:spTgt>
                                        </p:tgtEl>
                                        <p:attrNameLst>
                                          <p:attrName>style.visibility</p:attrName>
                                        </p:attrNameLst>
                                      </p:cBhvr>
                                      <p:to>
                                        <p:strVal val="visible"/>
                                      </p:to>
                                    </p:set>
                                    <p:animEffect transition="in" filter="dissolve">
                                      <p:cBhvr>
                                        <p:cTn id="7" dur="500"/>
                                        <p:tgtEl>
                                          <p:spTgt spid="3080">
                                            <p:txEl>
                                              <p:pRg st="0" end="0"/>
                                            </p:txEl>
                                          </p:spTgt>
                                        </p:tgtEl>
                                      </p:cBhvr>
                                    </p:animEffect>
                                  </p:childTnLst>
                                </p:cTn>
                              </p:par>
                            </p:childTnLst>
                          </p:cTn>
                        </p:par>
                        <p:par>
                          <p:cTn id="8" fill="hold" nodeType="afterGroup">
                            <p:stCondLst>
                              <p:cond delay="1500"/>
                            </p:stCondLst>
                            <p:childTnLst>
                              <p:par>
                                <p:cTn id="9" presetID="9" presetClass="entr" presetSubtype="0" fill="hold" grpId="0" nodeType="afterEffect">
                                  <p:stCondLst>
                                    <p:cond delay="1000"/>
                                  </p:stCondLst>
                                  <p:childTnLst>
                                    <p:set>
                                      <p:cBhvr>
                                        <p:cTn id="10" dur="1" fill="hold">
                                          <p:stCondLst>
                                            <p:cond delay="0"/>
                                          </p:stCondLst>
                                        </p:cTn>
                                        <p:tgtEl>
                                          <p:spTgt spid="3080">
                                            <p:txEl>
                                              <p:pRg st="2" end="2"/>
                                            </p:txEl>
                                          </p:spTgt>
                                        </p:tgtEl>
                                        <p:attrNameLst>
                                          <p:attrName>style.visibility</p:attrName>
                                        </p:attrNameLst>
                                      </p:cBhvr>
                                      <p:to>
                                        <p:strVal val="visible"/>
                                      </p:to>
                                    </p:set>
                                    <p:animEffect transition="in" filter="dissolve">
                                      <p:cBhvr>
                                        <p:cTn id="11" dur="500"/>
                                        <p:tgtEl>
                                          <p:spTgt spid="3080">
                                            <p:txEl>
                                              <p:pRg st="2" end="2"/>
                                            </p:txEl>
                                          </p:spTgt>
                                        </p:tgtEl>
                                      </p:cBhvr>
                                    </p:animEffect>
                                  </p:childTnLst>
                                </p:cTn>
                              </p:par>
                            </p:childTnLst>
                          </p:cTn>
                        </p:par>
                        <p:par>
                          <p:cTn id="12" fill="hold" nodeType="afterGroup">
                            <p:stCondLst>
                              <p:cond delay="3000"/>
                            </p:stCondLst>
                            <p:childTnLst>
                              <p:par>
                                <p:cTn id="13" presetID="9" presetClass="entr" presetSubtype="0" fill="hold" grpId="0" nodeType="afterEffect">
                                  <p:stCondLst>
                                    <p:cond delay="1000"/>
                                  </p:stCondLst>
                                  <p:childTnLst>
                                    <p:set>
                                      <p:cBhvr>
                                        <p:cTn id="14" dur="1" fill="hold">
                                          <p:stCondLst>
                                            <p:cond delay="0"/>
                                          </p:stCondLst>
                                        </p:cTn>
                                        <p:tgtEl>
                                          <p:spTgt spid="3080">
                                            <p:txEl>
                                              <p:pRg st="4" end="4"/>
                                            </p:txEl>
                                          </p:spTgt>
                                        </p:tgtEl>
                                        <p:attrNameLst>
                                          <p:attrName>style.visibility</p:attrName>
                                        </p:attrNameLst>
                                      </p:cBhvr>
                                      <p:to>
                                        <p:strVal val="visible"/>
                                      </p:to>
                                    </p:set>
                                    <p:animEffect transition="in" filter="dissolve">
                                      <p:cBhvr>
                                        <p:cTn id="15" dur="500"/>
                                        <p:tgtEl>
                                          <p:spTgt spid="3080">
                                            <p:txEl>
                                              <p:pRg st="4" end="4"/>
                                            </p:txEl>
                                          </p:spTgt>
                                        </p:tgtEl>
                                      </p:cBhvr>
                                    </p:animEffect>
                                  </p:childTnLst>
                                </p:cTn>
                              </p:par>
                            </p:childTnLst>
                          </p:cTn>
                        </p:par>
                        <p:par>
                          <p:cTn id="16" fill="hold" nodeType="afterGroup">
                            <p:stCondLst>
                              <p:cond delay="4500"/>
                            </p:stCondLst>
                            <p:childTnLst>
                              <p:par>
                                <p:cTn id="17" presetID="9" presetClass="entr" presetSubtype="0" fill="hold" grpId="0" nodeType="afterEffect">
                                  <p:stCondLst>
                                    <p:cond delay="1000"/>
                                  </p:stCondLst>
                                  <p:childTnLst>
                                    <p:set>
                                      <p:cBhvr>
                                        <p:cTn id="18" dur="1" fill="hold">
                                          <p:stCondLst>
                                            <p:cond delay="0"/>
                                          </p:stCondLst>
                                        </p:cTn>
                                        <p:tgtEl>
                                          <p:spTgt spid="3080">
                                            <p:txEl>
                                              <p:pRg st="5" end="5"/>
                                            </p:txEl>
                                          </p:spTgt>
                                        </p:tgtEl>
                                        <p:attrNameLst>
                                          <p:attrName>style.visibility</p:attrName>
                                        </p:attrNameLst>
                                      </p:cBhvr>
                                      <p:to>
                                        <p:strVal val="visible"/>
                                      </p:to>
                                    </p:set>
                                    <p:animEffect transition="in" filter="dissolve">
                                      <p:cBhvr>
                                        <p:cTn id="19" dur="500"/>
                                        <p:tgtEl>
                                          <p:spTgt spid="3080">
                                            <p:txEl>
                                              <p:pRg st="5" end="5"/>
                                            </p:txEl>
                                          </p:spTgt>
                                        </p:tgtEl>
                                      </p:cBhvr>
                                    </p:animEffect>
                                  </p:childTnLst>
                                </p:cTn>
                              </p:par>
                            </p:childTnLst>
                          </p:cTn>
                        </p:par>
                        <p:par>
                          <p:cTn id="20" fill="hold" nodeType="afterGroup">
                            <p:stCondLst>
                              <p:cond delay="6000"/>
                            </p:stCondLst>
                            <p:childTnLst>
                              <p:par>
                                <p:cTn id="21" presetID="9" presetClass="entr" presetSubtype="0" fill="hold" grpId="0" nodeType="afterEffect">
                                  <p:stCondLst>
                                    <p:cond delay="1000"/>
                                  </p:stCondLst>
                                  <p:childTnLst>
                                    <p:set>
                                      <p:cBhvr>
                                        <p:cTn id="22" dur="1" fill="hold">
                                          <p:stCondLst>
                                            <p:cond delay="0"/>
                                          </p:stCondLst>
                                        </p:cTn>
                                        <p:tgtEl>
                                          <p:spTgt spid="3080">
                                            <p:txEl>
                                              <p:pRg st="7" end="7"/>
                                            </p:txEl>
                                          </p:spTgt>
                                        </p:tgtEl>
                                        <p:attrNameLst>
                                          <p:attrName>style.visibility</p:attrName>
                                        </p:attrNameLst>
                                      </p:cBhvr>
                                      <p:to>
                                        <p:strVal val="visible"/>
                                      </p:to>
                                    </p:set>
                                    <p:animEffect transition="in" filter="dissolve">
                                      <p:cBhvr>
                                        <p:cTn id="23" dur="500"/>
                                        <p:tgtEl>
                                          <p:spTgt spid="3080">
                                            <p:txEl>
                                              <p:pRg st="7" end="7"/>
                                            </p:txEl>
                                          </p:spTgt>
                                        </p:tgtEl>
                                      </p:cBhvr>
                                    </p:animEffect>
                                  </p:childTnLst>
                                </p:cTn>
                              </p:par>
                            </p:childTnLst>
                          </p:cTn>
                        </p:par>
                        <p:par>
                          <p:cTn id="24" fill="hold" nodeType="afterGroup">
                            <p:stCondLst>
                              <p:cond delay="7500"/>
                            </p:stCondLst>
                            <p:childTnLst>
                              <p:par>
                                <p:cTn id="25" presetID="9" presetClass="entr" presetSubtype="0" fill="hold" grpId="0" nodeType="afterEffect">
                                  <p:stCondLst>
                                    <p:cond delay="1000"/>
                                  </p:stCondLst>
                                  <p:childTnLst>
                                    <p:set>
                                      <p:cBhvr>
                                        <p:cTn id="26" dur="1" fill="hold">
                                          <p:stCondLst>
                                            <p:cond delay="0"/>
                                          </p:stCondLst>
                                        </p:cTn>
                                        <p:tgtEl>
                                          <p:spTgt spid="3080">
                                            <p:txEl>
                                              <p:pRg st="8" end="8"/>
                                            </p:txEl>
                                          </p:spTgt>
                                        </p:tgtEl>
                                        <p:attrNameLst>
                                          <p:attrName>style.visibility</p:attrName>
                                        </p:attrNameLst>
                                      </p:cBhvr>
                                      <p:to>
                                        <p:strVal val="visible"/>
                                      </p:to>
                                    </p:set>
                                    <p:animEffect transition="in" filter="dissolve">
                                      <p:cBhvr>
                                        <p:cTn id="27" dur="500"/>
                                        <p:tgtEl>
                                          <p:spTgt spid="3080">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0" grpId="0" build="p" autoUpdateAnimBg="0" advAuto="1000"/>
    </p:bldLst>
  </p:timing>
</p:sld>
</file>

<file path=ppt/slides/slide1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nl-NL">
                <a:latin typeface="Times New Roman" charset="0"/>
                <a:cs typeface="Geneva" charset="0"/>
              </a:rPr>
              <a:t>Samenwerkingsverbanden </a:t>
            </a:r>
            <a:r>
              <a:rPr lang="nl-NL" sz="1800">
                <a:latin typeface="Times New Roman" charset="0"/>
                <a:cs typeface="Geneva" charset="0"/>
              </a:rPr>
              <a:t>(algemeen)</a:t>
            </a:r>
          </a:p>
        </p:txBody>
      </p:sp>
      <p:sp>
        <p:nvSpPr>
          <p:cNvPr id="15365" name="Rectangle 5"/>
          <p:cNvSpPr>
            <a:spLocks noGrp="1" noChangeArrowheads="1"/>
          </p:cNvSpPr>
          <p:nvPr>
            <p:ph type="body" sz="half" idx="2"/>
          </p:nvPr>
        </p:nvSpPr>
        <p:spPr>
          <a:xfrm>
            <a:off x="685800" y="1981200"/>
            <a:ext cx="7772400" cy="4114800"/>
          </a:xfrm>
          <a:noFill/>
        </p:spPr>
        <p:txBody>
          <a:bodyPr/>
          <a:lstStyle/>
          <a:p>
            <a:pPr marL="514350" indent="-514350" eaLnBrk="1" hangingPunct="1">
              <a:buFont typeface="Times" charset="0"/>
              <a:buAutoNum type="arabicPeriod"/>
            </a:pPr>
            <a:r>
              <a:rPr lang="nl-NL" sz="2800" dirty="0">
                <a:latin typeface="Times New Roman" charset="0"/>
                <a:cs typeface="Geneva" charset="0"/>
              </a:rPr>
              <a:t>Vrijhandelszone</a:t>
            </a:r>
          </a:p>
          <a:p>
            <a:pPr marL="514350" indent="-514350" eaLnBrk="1" hangingPunct="1">
              <a:buFont typeface="Times" charset="0"/>
              <a:buAutoNum type="arabicPeriod"/>
            </a:pPr>
            <a:r>
              <a:rPr lang="nl-NL" sz="2800" dirty="0">
                <a:latin typeface="Times New Roman" charset="0"/>
                <a:cs typeface="Geneva" charset="0"/>
              </a:rPr>
              <a:t>Douane unie</a:t>
            </a:r>
          </a:p>
          <a:p>
            <a:pPr marL="514350" indent="-514350" eaLnBrk="1" hangingPunct="1">
              <a:buFont typeface="Times" charset="0"/>
              <a:buAutoNum type="arabicPeriod"/>
            </a:pPr>
            <a:r>
              <a:rPr lang="nl-NL" sz="2800" dirty="0">
                <a:latin typeface="Times New Roman" charset="0"/>
                <a:cs typeface="Geneva" charset="0"/>
              </a:rPr>
              <a:t>Gemeenschappelijke markt</a:t>
            </a:r>
          </a:p>
          <a:p>
            <a:pPr marL="514350" indent="-514350" eaLnBrk="1" hangingPunct="1">
              <a:buFont typeface="Times" charset="0"/>
              <a:buAutoNum type="arabicPeriod"/>
            </a:pPr>
            <a:r>
              <a:rPr lang="nl-NL" sz="2800" dirty="0">
                <a:latin typeface="Times New Roman" charset="0"/>
                <a:cs typeface="Geneva" charset="0"/>
              </a:rPr>
              <a:t>Economische unie</a:t>
            </a:r>
          </a:p>
          <a:p>
            <a:pPr marL="514350" indent="-514350" eaLnBrk="1" hangingPunct="1">
              <a:buFont typeface="Times" charset="0"/>
              <a:buAutoNum type="arabicPeriod"/>
            </a:pPr>
            <a:r>
              <a:rPr lang="nl-NL" sz="2800" dirty="0">
                <a:latin typeface="Times New Roman" charset="0"/>
                <a:cs typeface="Geneva" charset="0"/>
              </a:rPr>
              <a:t>Monetaire unie</a:t>
            </a:r>
          </a:p>
          <a:p>
            <a:pPr marL="514350" indent="-514350" eaLnBrk="1" hangingPunct="1">
              <a:buFont typeface="Times" charset="0"/>
              <a:buAutoNum type="arabicPeriod"/>
            </a:pPr>
            <a:endParaRPr lang="nl-NL" sz="2800" dirty="0">
              <a:latin typeface="Times New Roman" charset="0"/>
              <a:cs typeface="Geneva" charset="0"/>
            </a:endParaRPr>
          </a:p>
          <a:p>
            <a:pPr marL="514350" indent="-514350" eaLnBrk="1" hangingPunct="1">
              <a:buFontTx/>
              <a:buNone/>
            </a:pPr>
            <a:r>
              <a:rPr lang="nl-NL" sz="2400" dirty="0">
                <a:latin typeface="Times New Roman" charset="0"/>
                <a:cs typeface="Geneva" charset="0"/>
              </a:rPr>
              <a:t>Algemene opmerking: </a:t>
            </a:r>
          </a:p>
          <a:p>
            <a:pPr marL="514350" indent="-514350" eaLnBrk="1" hangingPunct="1">
              <a:buFontTx/>
              <a:buNone/>
            </a:pPr>
            <a:r>
              <a:rPr lang="nl-NL" sz="2400" dirty="0">
                <a:latin typeface="Times New Roman" charset="0"/>
                <a:cs typeface="Geneva" charset="0"/>
              </a:rPr>
              <a:t>De samenwerking wordt steeds </a:t>
            </a:r>
            <a:r>
              <a:rPr lang="nl-NL" sz="2400" dirty="0" smtClean="0">
                <a:latin typeface="Times New Roman" charset="0"/>
                <a:cs typeface="Geneva" charset="0"/>
              </a:rPr>
              <a:t>uitgebreider</a:t>
            </a:r>
            <a:endParaRPr lang="nl-NL" sz="2400" dirty="0">
              <a:latin typeface="Times New Roman" charset="0"/>
              <a:cs typeface="Geneva"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1000"/>
                                  </p:stCondLst>
                                  <p:childTnLst>
                                    <p:set>
                                      <p:cBhvr>
                                        <p:cTn id="6" dur="1" fill="hold">
                                          <p:stCondLst>
                                            <p:cond delay="0"/>
                                          </p:stCondLst>
                                        </p:cTn>
                                        <p:tgtEl>
                                          <p:spTgt spid="15365">
                                            <p:txEl>
                                              <p:pRg st="0" end="0"/>
                                            </p:txEl>
                                          </p:spTgt>
                                        </p:tgtEl>
                                        <p:attrNameLst>
                                          <p:attrName>style.visibility</p:attrName>
                                        </p:attrNameLst>
                                      </p:cBhvr>
                                      <p:to>
                                        <p:strVal val="visible"/>
                                      </p:to>
                                    </p:set>
                                    <p:animEffect transition="in" filter="dissolve">
                                      <p:cBhvr>
                                        <p:cTn id="7" dur="500"/>
                                        <p:tgtEl>
                                          <p:spTgt spid="15365">
                                            <p:txEl>
                                              <p:pRg st="0" end="0"/>
                                            </p:txEl>
                                          </p:spTgt>
                                        </p:tgtEl>
                                      </p:cBhvr>
                                    </p:animEffect>
                                  </p:childTnLst>
                                </p:cTn>
                              </p:par>
                            </p:childTnLst>
                          </p:cTn>
                        </p:par>
                        <p:par>
                          <p:cTn id="8" fill="hold" nodeType="afterGroup">
                            <p:stCondLst>
                              <p:cond delay="1500"/>
                            </p:stCondLst>
                            <p:childTnLst>
                              <p:par>
                                <p:cTn id="9" presetID="9" presetClass="entr" presetSubtype="0" fill="hold" grpId="0" nodeType="afterEffect">
                                  <p:stCondLst>
                                    <p:cond delay="1000"/>
                                  </p:stCondLst>
                                  <p:childTnLst>
                                    <p:set>
                                      <p:cBhvr>
                                        <p:cTn id="10" dur="1" fill="hold">
                                          <p:stCondLst>
                                            <p:cond delay="0"/>
                                          </p:stCondLst>
                                        </p:cTn>
                                        <p:tgtEl>
                                          <p:spTgt spid="15365">
                                            <p:txEl>
                                              <p:pRg st="1" end="1"/>
                                            </p:txEl>
                                          </p:spTgt>
                                        </p:tgtEl>
                                        <p:attrNameLst>
                                          <p:attrName>style.visibility</p:attrName>
                                        </p:attrNameLst>
                                      </p:cBhvr>
                                      <p:to>
                                        <p:strVal val="visible"/>
                                      </p:to>
                                    </p:set>
                                    <p:animEffect transition="in" filter="dissolve">
                                      <p:cBhvr>
                                        <p:cTn id="11" dur="500"/>
                                        <p:tgtEl>
                                          <p:spTgt spid="15365">
                                            <p:txEl>
                                              <p:pRg st="1" end="1"/>
                                            </p:txEl>
                                          </p:spTgt>
                                        </p:tgtEl>
                                      </p:cBhvr>
                                    </p:animEffect>
                                  </p:childTnLst>
                                </p:cTn>
                              </p:par>
                            </p:childTnLst>
                          </p:cTn>
                        </p:par>
                        <p:par>
                          <p:cTn id="12" fill="hold" nodeType="afterGroup">
                            <p:stCondLst>
                              <p:cond delay="3000"/>
                            </p:stCondLst>
                            <p:childTnLst>
                              <p:par>
                                <p:cTn id="13" presetID="9" presetClass="entr" presetSubtype="0" fill="hold" grpId="0" nodeType="afterEffect">
                                  <p:stCondLst>
                                    <p:cond delay="1000"/>
                                  </p:stCondLst>
                                  <p:childTnLst>
                                    <p:set>
                                      <p:cBhvr>
                                        <p:cTn id="14" dur="1" fill="hold">
                                          <p:stCondLst>
                                            <p:cond delay="0"/>
                                          </p:stCondLst>
                                        </p:cTn>
                                        <p:tgtEl>
                                          <p:spTgt spid="15365">
                                            <p:txEl>
                                              <p:pRg st="2" end="2"/>
                                            </p:txEl>
                                          </p:spTgt>
                                        </p:tgtEl>
                                        <p:attrNameLst>
                                          <p:attrName>style.visibility</p:attrName>
                                        </p:attrNameLst>
                                      </p:cBhvr>
                                      <p:to>
                                        <p:strVal val="visible"/>
                                      </p:to>
                                    </p:set>
                                    <p:animEffect transition="in" filter="dissolve">
                                      <p:cBhvr>
                                        <p:cTn id="15" dur="500"/>
                                        <p:tgtEl>
                                          <p:spTgt spid="15365">
                                            <p:txEl>
                                              <p:pRg st="2" end="2"/>
                                            </p:txEl>
                                          </p:spTgt>
                                        </p:tgtEl>
                                      </p:cBhvr>
                                    </p:animEffect>
                                  </p:childTnLst>
                                </p:cTn>
                              </p:par>
                            </p:childTnLst>
                          </p:cTn>
                        </p:par>
                        <p:par>
                          <p:cTn id="16" fill="hold" nodeType="afterGroup">
                            <p:stCondLst>
                              <p:cond delay="4500"/>
                            </p:stCondLst>
                            <p:childTnLst>
                              <p:par>
                                <p:cTn id="17" presetID="9" presetClass="entr" presetSubtype="0" fill="hold" grpId="0" nodeType="afterEffect">
                                  <p:stCondLst>
                                    <p:cond delay="1000"/>
                                  </p:stCondLst>
                                  <p:childTnLst>
                                    <p:set>
                                      <p:cBhvr>
                                        <p:cTn id="18" dur="1" fill="hold">
                                          <p:stCondLst>
                                            <p:cond delay="0"/>
                                          </p:stCondLst>
                                        </p:cTn>
                                        <p:tgtEl>
                                          <p:spTgt spid="15365">
                                            <p:txEl>
                                              <p:pRg st="3" end="3"/>
                                            </p:txEl>
                                          </p:spTgt>
                                        </p:tgtEl>
                                        <p:attrNameLst>
                                          <p:attrName>style.visibility</p:attrName>
                                        </p:attrNameLst>
                                      </p:cBhvr>
                                      <p:to>
                                        <p:strVal val="visible"/>
                                      </p:to>
                                    </p:set>
                                    <p:animEffect transition="in" filter="dissolve">
                                      <p:cBhvr>
                                        <p:cTn id="19" dur="500"/>
                                        <p:tgtEl>
                                          <p:spTgt spid="15365">
                                            <p:txEl>
                                              <p:pRg st="3" end="3"/>
                                            </p:txEl>
                                          </p:spTgt>
                                        </p:tgtEl>
                                      </p:cBhvr>
                                    </p:animEffect>
                                  </p:childTnLst>
                                </p:cTn>
                              </p:par>
                            </p:childTnLst>
                          </p:cTn>
                        </p:par>
                        <p:par>
                          <p:cTn id="20" fill="hold" nodeType="afterGroup">
                            <p:stCondLst>
                              <p:cond delay="6000"/>
                            </p:stCondLst>
                            <p:childTnLst>
                              <p:par>
                                <p:cTn id="21" presetID="9" presetClass="entr" presetSubtype="0" fill="hold" grpId="0" nodeType="afterEffect">
                                  <p:stCondLst>
                                    <p:cond delay="1000"/>
                                  </p:stCondLst>
                                  <p:childTnLst>
                                    <p:set>
                                      <p:cBhvr>
                                        <p:cTn id="22" dur="1" fill="hold">
                                          <p:stCondLst>
                                            <p:cond delay="0"/>
                                          </p:stCondLst>
                                        </p:cTn>
                                        <p:tgtEl>
                                          <p:spTgt spid="15365">
                                            <p:txEl>
                                              <p:pRg st="4" end="4"/>
                                            </p:txEl>
                                          </p:spTgt>
                                        </p:tgtEl>
                                        <p:attrNameLst>
                                          <p:attrName>style.visibility</p:attrName>
                                        </p:attrNameLst>
                                      </p:cBhvr>
                                      <p:to>
                                        <p:strVal val="visible"/>
                                      </p:to>
                                    </p:set>
                                    <p:animEffect transition="in" filter="dissolve">
                                      <p:cBhvr>
                                        <p:cTn id="23" dur="500"/>
                                        <p:tgtEl>
                                          <p:spTgt spid="15365">
                                            <p:txEl>
                                              <p:pRg st="4" end="4"/>
                                            </p:txEl>
                                          </p:spTgt>
                                        </p:tgtEl>
                                      </p:cBhvr>
                                    </p:animEffect>
                                  </p:childTnLst>
                                </p:cTn>
                              </p:par>
                            </p:childTnLst>
                          </p:cTn>
                        </p:par>
                        <p:par>
                          <p:cTn id="24" fill="hold" nodeType="afterGroup">
                            <p:stCondLst>
                              <p:cond delay="7500"/>
                            </p:stCondLst>
                            <p:childTnLst>
                              <p:par>
                                <p:cTn id="25" presetID="9" presetClass="entr" presetSubtype="0" fill="hold" grpId="0" nodeType="afterEffect">
                                  <p:stCondLst>
                                    <p:cond delay="1000"/>
                                  </p:stCondLst>
                                  <p:childTnLst>
                                    <p:set>
                                      <p:cBhvr>
                                        <p:cTn id="26" dur="1" fill="hold">
                                          <p:stCondLst>
                                            <p:cond delay="0"/>
                                          </p:stCondLst>
                                        </p:cTn>
                                        <p:tgtEl>
                                          <p:spTgt spid="15365">
                                            <p:txEl>
                                              <p:pRg st="6" end="6"/>
                                            </p:txEl>
                                          </p:spTgt>
                                        </p:tgtEl>
                                        <p:attrNameLst>
                                          <p:attrName>style.visibility</p:attrName>
                                        </p:attrNameLst>
                                      </p:cBhvr>
                                      <p:to>
                                        <p:strVal val="visible"/>
                                      </p:to>
                                    </p:set>
                                    <p:animEffect transition="in" filter="dissolve">
                                      <p:cBhvr>
                                        <p:cTn id="27" dur="500"/>
                                        <p:tgtEl>
                                          <p:spTgt spid="15365">
                                            <p:txEl>
                                              <p:pRg st="6" end="6"/>
                                            </p:txEl>
                                          </p:spTgt>
                                        </p:tgtEl>
                                      </p:cBhvr>
                                    </p:animEffect>
                                  </p:childTnLst>
                                </p:cTn>
                              </p:par>
                            </p:childTnLst>
                          </p:cTn>
                        </p:par>
                        <p:par>
                          <p:cTn id="28" fill="hold" nodeType="afterGroup">
                            <p:stCondLst>
                              <p:cond delay="9000"/>
                            </p:stCondLst>
                            <p:childTnLst>
                              <p:par>
                                <p:cTn id="29" presetID="9" presetClass="entr" presetSubtype="0" fill="hold" grpId="0" nodeType="afterEffect">
                                  <p:stCondLst>
                                    <p:cond delay="1000"/>
                                  </p:stCondLst>
                                  <p:childTnLst>
                                    <p:set>
                                      <p:cBhvr>
                                        <p:cTn id="30" dur="1" fill="hold">
                                          <p:stCondLst>
                                            <p:cond delay="0"/>
                                          </p:stCondLst>
                                        </p:cTn>
                                        <p:tgtEl>
                                          <p:spTgt spid="15365">
                                            <p:txEl>
                                              <p:pRg st="7" end="7"/>
                                            </p:txEl>
                                          </p:spTgt>
                                        </p:tgtEl>
                                        <p:attrNameLst>
                                          <p:attrName>style.visibility</p:attrName>
                                        </p:attrNameLst>
                                      </p:cBhvr>
                                      <p:to>
                                        <p:strVal val="visible"/>
                                      </p:to>
                                    </p:set>
                                    <p:animEffect transition="in" filter="dissolve">
                                      <p:cBhvr>
                                        <p:cTn id="31" dur="500"/>
                                        <p:tgtEl>
                                          <p:spTgt spid="1536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5" grpId="0" build="p" autoUpdateAnimBg="0" advAuto="1000"/>
    </p:bldLst>
  </p:timing>
</p:sld>
</file>

<file path=ppt/slides/slide1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381000" y="381000"/>
            <a:ext cx="8382000" cy="1143000"/>
          </a:xfrm>
        </p:spPr>
        <p:txBody>
          <a:bodyPr/>
          <a:lstStyle/>
          <a:p>
            <a:pPr eaLnBrk="1" hangingPunct="1"/>
            <a:r>
              <a:rPr lang="nl-NL">
                <a:latin typeface="Times New Roman" charset="0"/>
                <a:cs typeface="Geneva" charset="0"/>
              </a:rPr>
              <a:t>Vrijhandelszone</a:t>
            </a:r>
          </a:p>
        </p:txBody>
      </p:sp>
      <p:sp>
        <p:nvSpPr>
          <p:cNvPr id="3080" name="Rectangle 8"/>
          <p:cNvSpPr>
            <a:spLocks noGrp="1" noChangeArrowheads="1"/>
          </p:cNvSpPr>
          <p:nvPr>
            <p:ph type="body" sz="half" idx="2"/>
          </p:nvPr>
        </p:nvSpPr>
        <p:spPr>
          <a:xfrm>
            <a:off x="685800" y="1524000"/>
            <a:ext cx="7772400" cy="4953000"/>
          </a:xfrm>
          <a:noFill/>
        </p:spPr>
        <p:txBody>
          <a:bodyPr/>
          <a:lstStyle/>
          <a:p>
            <a:r>
              <a:rPr lang="nl-NL" sz="2400" dirty="0">
                <a:latin typeface="Times" charset="0"/>
                <a:cs typeface="Geneva" charset="0"/>
              </a:rPr>
              <a:t>Lidstaten hebben geen onderlinge handelsbelemmeringen (= vrij verkeer van goederen en diensten).</a:t>
            </a:r>
            <a:endParaRPr lang="en-US" sz="2400" dirty="0">
              <a:latin typeface="Times" charset="0"/>
              <a:cs typeface="Geneva" charset="0"/>
            </a:endParaRPr>
          </a:p>
          <a:p>
            <a:r>
              <a:rPr lang="nl-NL" sz="2400" dirty="0">
                <a:latin typeface="Times" charset="0"/>
                <a:cs typeface="Geneva" charset="0"/>
              </a:rPr>
              <a:t>Ten opzichte van derden worden de eigen tarieven gehanteerd.</a:t>
            </a:r>
            <a:endParaRPr lang="en-US" sz="2400" dirty="0">
              <a:latin typeface="Times" charset="0"/>
              <a:cs typeface="Geneva" charset="0"/>
            </a:endParaRPr>
          </a:p>
          <a:p>
            <a:pPr>
              <a:buFontTx/>
              <a:buNone/>
            </a:pPr>
            <a:r>
              <a:rPr lang="en-GB" sz="2400" i="1" dirty="0" err="1" smtClean="0">
                <a:latin typeface="Times" charset="0"/>
                <a:cs typeface="Geneva" charset="0"/>
              </a:rPr>
              <a:t>Voorbeeld</a:t>
            </a:r>
            <a:r>
              <a:rPr lang="en-GB" sz="2400" i="1" dirty="0" smtClean="0">
                <a:latin typeface="Times" charset="0"/>
                <a:cs typeface="Geneva" charset="0"/>
              </a:rPr>
              <a:t>: </a:t>
            </a:r>
            <a:r>
              <a:rPr lang="en-GB" sz="2400" i="1" dirty="0">
                <a:latin typeface="Times" charset="0"/>
                <a:cs typeface="Geneva" charset="0"/>
              </a:rPr>
              <a:t>NAFTA (North American Free Trade Area); </a:t>
            </a:r>
            <a:r>
              <a:rPr lang="en-GB" sz="2400" i="1" dirty="0" smtClean="0">
                <a:latin typeface="Times" charset="0"/>
                <a:cs typeface="Geneva" charset="0"/>
              </a:rPr>
              <a:t>		          Canada</a:t>
            </a:r>
            <a:r>
              <a:rPr lang="en-GB" sz="2400" i="1" dirty="0">
                <a:latin typeface="Times" charset="0"/>
                <a:cs typeface="Geneva" charset="0"/>
              </a:rPr>
              <a:t>, V.S. en </a:t>
            </a:r>
            <a:r>
              <a:rPr lang="en-GB" sz="2400" i="1" dirty="0" smtClean="0">
                <a:latin typeface="Times" charset="0"/>
                <a:cs typeface="Geneva" charset="0"/>
              </a:rPr>
              <a:t>Mexico</a:t>
            </a:r>
          </a:p>
          <a:p>
            <a:pPr>
              <a:buFontTx/>
              <a:buNone/>
            </a:pPr>
            <a:endParaRPr lang="en-GB" sz="2400" i="1" dirty="0">
              <a:latin typeface="Times" charset="0"/>
              <a:cs typeface="Geneva" charset="0"/>
            </a:endParaRPr>
          </a:p>
          <a:p>
            <a:pPr>
              <a:buFontTx/>
              <a:buNone/>
            </a:pPr>
            <a:r>
              <a:rPr lang="en-GB" sz="2400" i="1" dirty="0" err="1" smtClean="0">
                <a:latin typeface="Times" charset="0"/>
                <a:cs typeface="Geneva" charset="0"/>
              </a:rPr>
              <a:t>Plannen</a:t>
            </a:r>
            <a:r>
              <a:rPr lang="en-GB" sz="2400" i="1" dirty="0" smtClean="0">
                <a:latin typeface="Times" charset="0"/>
                <a:cs typeface="Geneva" charset="0"/>
              </a:rPr>
              <a:t>:</a:t>
            </a:r>
          </a:p>
          <a:p>
            <a:pPr>
              <a:buFontTx/>
              <a:buNone/>
            </a:pPr>
            <a:r>
              <a:rPr lang="en-GB" sz="2400" i="1" dirty="0" err="1" smtClean="0">
                <a:latin typeface="Times" charset="0"/>
                <a:cs typeface="Geneva" charset="0"/>
              </a:rPr>
              <a:t>Transatlantische</a:t>
            </a:r>
            <a:r>
              <a:rPr lang="en-GB" sz="2400" i="1" dirty="0" smtClean="0">
                <a:latin typeface="Times" charset="0"/>
                <a:cs typeface="Geneva" charset="0"/>
              </a:rPr>
              <a:t> </a:t>
            </a:r>
            <a:r>
              <a:rPr lang="en-GB" sz="2400" i="1" dirty="0" err="1" smtClean="0">
                <a:latin typeface="Times" charset="0"/>
                <a:cs typeface="Geneva" charset="0"/>
              </a:rPr>
              <a:t>vrijhandelszone</a:t>
            </a:r>
            <a:r>
              <a:rPr lang="en-GB" sz="2400" i="1" dirty="0" smtClean="0">
                <a:latin typeface="Times" charset="0"/>
                <a:cs typeface="Geneva" charset="0"/>
              </a:rPr>
              <a:t> TTIP of TAFTA; </a:t>
            </a:r>
            <a:r>
              <a:rPr lang="en-GB" sz="2400" i="1" dirty="0" err="1" smtClean="0">
                <a:latin typeface="Times" charset="0"/>
                <a:cs typeface="Geneva" charset="0"/>
              </a:rPr>
              <a:t>een</a:t>
            </a:r>
            <a:r>
              <a:rPr lang="en-GB" sz="2400" i="1" dirty="0" smtClean="0">
                <a:latin typeface="Times" charset="0"/>
                <a:cs typeface="Geneva" charset="0"/>
              </a:rPr>
              <a:t> </a:t>
            </a:r>
            <a:r>
              <a:rPr lang="en-GB" sz="2400" i="1" dirty="0" err="1" smtClean="0">
                <a:latin typeface="Times" charset="0"/>
                <a:cs typeface="Geneva" charset="0"/>
              </a:rPr>
              <a:t>vrijhandelsverdrag</a:t>
            </a:r>
            <a:r>
              <a:rPr lang="en-GB" sz="2400" i="1" dirty="0" smtClean="0">
                <a:latin typeface="Times" charset="0"/>
                <a:cs typeface="Geneva" charset="0"/>
              </a:rPr>
              <a:t> </a:t>
            </a:r>
            <a:r>
              <a:rPr lang="en-GB" sz="2400" i="1" dirty="0" err="1" smtClean="0">
                <a:latin typeface="Times" charset="0"/>
                <a:cs typeface="Geneva" charset="0"/>
              </a:rPr>
              <a:t>tussen</a:t>
            </a:r>
            <a:r>
              <a:rPr lang="en-GB" sz="2400" i="1" dirty="0" smtClean="0">
                <a:latin typeface="Times" charset="0"/>
                <a:cs typeface="Geneva" charset="0"/>
              </a:rPr>
              <a:t> de VS en de EU.</a:t>
            </a:r>
            <a:endParaRPr lang="en-GB" sz="2400" i="1" dirty="0">
              <a:latin typeface="Times" charset="0"/>
              <a:cs typeface="Geneva" charset="0"/>
            </a:endParaRPr>
          </a:p>
          <a:p>
            <a:pPr>
              <a:buFontTx/>
              <a:buNone/>
            </a:pPr>
            <a:r>
              <a:rPr lang="en-GB" sz="2400" i="1" dirty="0" smtClean="0">
                <a:latin typeface="Times" charset="0"/>
                <a:cs typeface="Geneva" charset="0"/>
              </a:rPr>
              <a:t>TTIP = Transatlantic Trade and Investment Partnership</a:t>
            </a:r>
          </a:p>
          <a:p>
            <a:pPr>
              <a:buFontTx/>
              <a:buNone/>
            </a:pPr>
            <a:r>
              <a:rPr lang="en-GB" sz="2400" i="1" dirty="0" smtClean="0">
                <a:latin typeface="Times" charset="0"/>
                <a:cs typeface="Geneva" charset="0"/>
              </a:rPr>
              <a:t>TAFTA = </a:t>
            </a:r>
            <a:r>
              <a:rPr lang="en-GB" sz="2400" i="1" dirty="0" err="1" smtClean="0">
                <a:latin typeface="Times" charset="0"/>
                <a:cs typeface="Geneva" charset="0"/>
              </a:rPr>
              <a:t>TransAtlantic</a:t>
            </a:r>
            <a:r>
              <a:rPr lang="en-GB" sz="2400" i="1" dirty="0" smtClean="0">
                <a:latin typeface="Times" charset="0"/>
                <a:cs typeface="Geneva" charset="0"/>
              </a:rPr>
              <a:t> Free Trade Area</a:t>
            </a:r>
            <a:endParaRPr lang="en-GB" sz="2400" i="1" dirty="0">
              <a:latin typeface="Times" charset="0"/>
              <a:cs typeface="Geneva" charset="0"/>
            </a:endParaRPr>
          </a:p>
          <a:p>
            <a:pPr>
              <a:buFontTx/>
              <a:buNone/>
            </a:pPr>
            <a:r>
              <a:rPr lang="en-US" sz="2400" dirty="0" smtClean="0">
                <a:latin typeface="Times" charset="0"/>
                <a:cs typeface="Geneva" charset="0"/>
              </a:rPr>
              <a:t> </a:t>
            </a:r>
            <a:endParaRPr lang="nl-NL" sz="2400" dirty="0">
              <a:solidFill>
                <a:srgbClr val="ED181E"/>
              </a:solidFill>
              <a:latin typeface="Times New Roman" charset="0"/>
              <a:cs typeface="Times New Roman"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1000"/>
                                  </p:stCondLst>
                                  <p:childTnLst>
                                    <p:set>
                                      <p:cBhvr>
                                        <p:cTn id="6" dur="1" fill="hold">
                                          <p:stCondLst>
                                            <p:cond delay="0"/>
                                          </p:stCondLst>
                                        </p:cTn>
                                        <p:tgtEl>
                                          <p:spTgt spid="3080">
                                            <p:txEl>
                                              <p:pRg st="0" end="0"/>
                                            </p:txEl>
                                          </p:spTgt>
                                        </p:tgtEl>
                                        <p:attrNameLst>
                                          <p:attrName>style.visibility</p:attrName>
                                        </p:attrNameLst>
                                      </p:cBhvr>
                                      <p:to>
                                        <p:strVal val="visible"/>
                                      </p:to>
                                    </p:set>
                                    <p:animEffect transition="in" filter="dissolve">
                                      <p:cBhvr>
                                        <p:cTn id="7" dur="500"/>
                                        <p:tgtEl>
                                          <p:spTgt spid="3080">
                                            <p:txEl>
                                              <p:pRg st="0" end="0"/>
                                            </p:txEl>
                                          </p:spTgt>
                                        </p:tgtEl>
                                      </p:cBhvr>
                                    </p:animEffect>
                                  </p:childTnLst>
                                </p:cTn>
                              </p:par>
                            </p:childTnLst>
                          </p:cTn>
                        </p:par>
                        <p:par>
                          <p:cTn id="8" fill="hold" nodeType="afterGroup">
                            <p:stCondLst>
                              <p:cond delay="1500"/>
                            </p:stCondLst>
                            <p:childTnLst>
                              <p:par>
                                <p:cTn id="9" presetID="9" presetClass="entr" presetSubtype="0" fill="hold" grpId="0" nodeType="afterEffect">
                                  <p:stCondLst>
                                    <p:cond delay="1000"/>
                                  </p:stCondLst>
                                  <p:childTnLst>
                                    <p:set>
                                      <p:cBhvr>
                                        <p:cTn id="10" dur="1" fill="hold">
                                          <p:stCondLst>
                                            <p:cond delay="0"/>
                                          </p:stCondLst>
                                        </p:cTn>
                                        <p:tgtEl>
                                          <p:spTgt spid="3080">
                                            <p:txEl>
                                              <p:pRg st="1" end="1"/>
                                            </p:txEl>
                                          </p:spTgt>
                                        </p:tgtEl>
                                        <p:attrNameLst>
                                          <p:attrName>style.visibility</p:attrName>
                                        </p:attrNameLst>
                                      </p:cBhvr>
                                      <p:to>
                                        <p:strVal val="visible"/>
                                      </p:to>
                                    </p:set>
                                    <p:animEffect transition="in" filter="dissolve">
                                      <p:cBhvr>
                                        <p:cTn id="11" dur="500"/>
                                        <p:tgtEl>
                                          <p:spTgt spid="3080">
                                            <p:txEl>
                                              <p:pRg st="1" end="1"/>
                                            </p:txEl>
                                          </p:spTgt>
                                        </p:tgtEl>
                                      </p:cBhvr>
                                    </p:animEffect>
                                  </p:childTnLst>
                                </p:cTn>
                              </p:par>
                            </p:childTnLst>
                          </p:cTn>
                        </p:par>
                        <p:par>
                          <p:cTn id="12" fill="hold" nodeType="afterGroup">
                            <p:stCondLst>
                              <p:cond delay="3000"/>
                            </p:stCondLst>
                            <p:childTnLst>
                              <p:par>
                                <p:cTn id="13" presetID="9" presetClass="entr" presetSubtype="0" fill="hold" grpId="0" nodeType="afterEffect">
                                  <p:stCondLst>
                                    <p:cond delay="1000"/>
                                  </p:stCondLst>
                                  <p:childTnLst>
                                    <p:set>
                                      <p:cBhvr>
                                        <p:cTn id="14" dur="1" fill="hold">
                                          <p:stCondLst>
                                            <p:cond delay="0"/>
                                          </p:stCondLst>
                                        </p:cTn>
                                        <p:tgtEl>
                                          <p:spTgt spid="3080">
                                            <p:txEl>
                                              <p:pRg st="2" end="2"/>
                                            </p:txEl>
                                          </p:spTgt>
                                        </p:tgtEl>
                                        <p:attrNameLst>
                                          <p:attrName>style.visibility</p:attrName>
                                        </p:attrNameLst>
                                      </p:cBhvr>
                                      <p:to>
                                        <p:strVal val="visible"/>
                                      </p:to>
                                    </p:set>
                                    <p:animEffect transition="in" filter="dissolve">
                                      <p:cBhvr>
                                        <p:cTn id="15" dur="500"/>
                                        <p:tgtEl>
                                          <p:spTgt spid="3080">
                                            <p:txEl>
                                              <p:pRg st="2" end="2"/>
                                            </p:txEl>
                                          </p:spTgt>
                                        </p:tgtEl>
                                      </p:cBhvr>
                                    </p:animEffect>
                                  </p:childTnLst>
                                </p:cTn>
                              </p:par>
                            </p:childTnLst>
                          </p:cTn>
                        </p:par>
                        <p:par>
                          <p:cTn id="16" fill="hold">
                            <p:stCondLst>
                              <p:cond delay="4500"/>
                            </p:stCondLst>
                            <p:childTnLst>
                              <p:par>
                                <p:cTn id="17" presetID="9" presetClass="entr" presetSubtype="0" fill="hold" grpId="0" nodeType="afterEffect">
                                  <p:stCondLst>
                                    <p:cond delay="2000"/>
                                  </p:stCondLst>
                                  <p:childTnLst>
                                    <p:set>
                                      <p:cBhvr>
                                        <p:cTn id="18" dur="1" fill="hold">
                                          <p:stCondLst>
                                            <p:cond delay="0"/>
                                          </p:stCondLst>
                                        </p:cTn>
                                        <p:tgtEl>
                                          <p:spTgt spid="3080">
                                            <p:txEl>
                                              <p:pRg st="4" end="4"/>
                                            </p:txEl>
                                          </p:spTgt>
                                        </p:tgtEl>
                                        <p:attrNameLst>
                                          <p:attrName>style.visibility</p:attrName>
                                        </p:attrNameLst>
                                      </p:cBhvr>
                                      <p:to>
                                        <p:strVal val="visible"/>
                                      </p:to>
                                    </p:set>
                                    <p:animEffect transition="in" filter="dissolve">
                                      <p:cBhvr>
                                        <p:cTn id="19" dur="500"/>
                                        <p:tgtEl>
                                          <p:spTgt spid="3080">
                                            <p:txEl>
                                              <p:pRg st="4" end="4"/>
                                            </p:txEl>
                                          </p:spTgt>
                                        </p:tgtEl>
                                      </p:cBhvr>
                                    </p:animEffect>
                                  </p:childTnLst>
                                </p:cTn>
                              </p:par>
                            </p:childTnLst>
                          </p:cTn>
                        </p:par>
                        <p:par>
                          <p:cTn id="20" fill="hold">
                            <p:stCondLst>
                              <p:cond delay="7000"/>
                            </p:stCondLst>
                            <p:childTnLst>
                              <p:par>
                                <p:cTn id="21" presetID="9" presetClass="entr" presetSubtype="0" fill="hold" grpId="0" nodeType="afterEffect">
                                  <p:stCondLst>
                                    <p:cond delay="2000"/>
                                  </p:stCondLst>
                                  <p:childTnLst>
                                    <p:set>
                                      <p:cBhvr>
                                        <p:cTn id="22" dur="1" fill="hold">
                                          <p:stCondLst>
                                            <p:cond delay="0"/>
                                          </p:stCondLst>
                                        </p:cTn>
                                        <p:tgtEl>
                                          <p:spTgt spid="3080">
                                            <p:txEl>
                                              <p:pRg st="5" end="5"/>
                                            </p:txEl>
                                          </p:spTgt>
                                        </p:tgtEl>
                                        <p:attrNameLst>
                                          <p:attrName>style.visibility</p:attrName>
                                        </p:attrNameLst>
                                      </p:cBhvr>
                                      <p:to>
                                        <p:strVal val="visible"/>
                                      </p:to>
                                    </p:set>
                                    <p:animEffect transition="in" filter="dissolve">
                                      <p:cBhvr>
                                        <p:cTn id="23" dur="500"/>
                                        <p:tgtEl>
                                          <p:spTgt spid="3080">
                                            <p:txEl>
                                              <p:pRg st="5" end="5"/>
                                            </p:txEl>
                                          </p:spTgt>
                                        </p:tgtEl>
                                      </p:cBhvr>
                                    </p:animEffect>
                                  </p:childTnLst>
                                </p:cTn>
                              </p:par>
                            </p:childTnLst>
                          </p:cTn>
                        </p:par>
                        <p:par>
                          <p:cTn id="24" fill="hold">
                            <p:stCondLst>
                              <p:cond delay="9500"/>
                            </p:stCondLst>
                            <p:childTnLst>
                              <p:par>
                                <p:cTn id="25" presetID="9" presetClass="entr" presetSubtype="0" fill="hold" grpId="0" nodeType="afterEffect">
                                  <p:stCondLst>
                                    <p:cond delay="3000"/>
                                  </p:stCondLst>
                                  <p:childTnLst>
                                    <p:set>
                                      <p:cBhvr>
                                        <p:cTn id="26" dur="1" fill="hold">
                                          <p:stCondLst>
                                            <p:cond delay="0"/>
                                          </p:stCondLst>
                                        </p:cTn>
                                        <p:tgtEl>
                                          <p:spTgt spid="3080">
                                            <p:txEl>
                                              <p:pRg st="6" end="6"/>
                                            </p:txEl>
                                          </p:spTgt>
                                        </p:tgtEl>
                                        <p:attrNameLst>
                                          <p:attrName>style.visibility</p:attrName>
                                        </p:attrNameLst>
                                      </p:cBhvr>
                                      <p:to>
                                        <p:strVal val="visible"/>
                                      </p:to>
                                    </p:set>
                                    <p:animEffect transition="in" filter="dissolve">
                                      <p:cBhvr>
                                        <p:cTn id="27" dur="500"/>
                                        <p:tgtEl>
                                          <p:spTgt spid="3080">
                                            <p:txEl>
                                              <p:pRg st="6" end="6"/>
                                            </p:txEl>
                                          </p:spTgt>
                                        </p:tgtEl>
                                      </p:cBhvr>
                                    </p:animEffect>
                                  </p:childTnLst>
                                </p:cTn>
                              </p:par>
                            </p:childTnLst>
                          </p:cTn>
                        </p:par>
                        <p:par>
                          <p:cTn id="28" fill="hold">
                            <p:stCondLst>
                              <p:cond delay="13000"/>
                            </p:stCondLst>
                            <p:childTnLst>
                              <p:par>
                                <p:cTn id="29" presetID="9" presetClass="entr" presetSubtype="0" fill="hold" grpId="0" nodeType="afterEffect">
                                  <p:stCondLst>
                                    <p:cond delay="4000"/>
                                  </p:stCondLst>
                                  <p:childTnLst>
                                    <p:set>
                                      <p:cBhvr>
                                        <p:cTn id="30" dur="1" fill="hold">
                                          <p:stCondLst>
                                            <p:cond delay="0"/>
                                          </p:stCondLst>
                                        </p:cTn>
                                        <p:tgtEl>
                                          <p:spTgt spid="3080">
                                            <p:txEl>
                                              <p:pRg st="7" end="7"/>
                                            </p:txEl>
                                          </p:spTgt>
                                        </p:tgtEl>
                                        <p:attrNameLst>
                                          <p:attrName>style.visibility</p:attrName>
                                        </p:attrNameLst>
                                      </p:cBhvr>
                                      <p:to>
                                        <p:strVal val="visible"/>
                                      </p:to>
                                    </p:set>
                                    <p:animEffect transition="in" filter="dissolve">
                                      <p:cBhvr>
                                        <p:cTn id="31" dur="500"/>
                                        <p:tgtEl>
                                          <p:spTgt spid="3080">
                                            <p:txEl>
                                              <p:pRg st="7" end="7"/>
                                            </p:txEl>
                                          </p:spTgt>
                                        </p:tgtEl>
                                      </p:cBhvr>
                                    </p:animEffect>
                                  </p:childTnLst>
                                </p:cTn>
                              </p:par>
                            </p:childTnLst>
                          </p:cTn>
                        </p:par>
                        <p:par>
                          <p:cTn id="32" fill="hold" nodeType="afterGroup">
                            <p:stCondLst>
                              <p:cond delay="17500"/>
                            </p:stCondLst>
                            <p:childTnLst>
                              <p:par>
                                <p:cTn id="33" presetID="9" presetClass="entr" presetSubtype="0" fill="hold" grpId="0" nodeType="afterEffect">
                                  <p:stCondLst>
                                    <p:cond delay="1000"/>
                                  </p:stCondLst>
                                  <p:childTnLst>
                                    <p:set>
                                      <p:cBhvr>
                                        <p:cTn id="34" dur="1" fill="hold">
                                          <p:stCondLst>
                                            <p:cond delay="0"/>
                                          </p:stCondLst>
                                        </p:cTn>
                                        <p:tgtEl>
                                          <p:spTgt spid="3080">
                                            <p:txEl>
                                              <p:pRg st="8" end="8"/>
                                            </p:txEl>
                                          </p:spTgt>
                                        </p:tgtEl>
                                        <p:attrNameLst>
                                          <p:attrName>style.visibility</p:attrName>
                                        </p:attrNameLst>
                                      </p:cBhvr>
                                      <p:to>
                                        <p:strVal val="visible"/>
                                      </p:to>
                                    </p:set>
                                    <p:animEffect transition="in" filter="dissolve">
                                      <p:cBhvr>
                                        <p:cTn id="35" dur="500"/>
                                        <p:tgtEl>
                                          <p:spTgt spid="3080">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0" grpId="0" build="p" autoUpdateAnimBg="0" advAuto="1000"/>
    </p:bldLst>
  </p:timing>
</p:sld>
</file>

<file path=ppt/slides/slide1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81000" y="381000"/>
            <a:ext cx="8382000" cy="1143000"/>
          </a:xfrm>
        </p:spPr>
        <p:txBody>
          <a:bodyPr/>
          <a:lstStyle/>
          <a:p>
            <a:pPr eaLnBrk="1" hangingPunct="1"/>
            <a:r>
              <a:rPr lang="nl-NL">
                <a:latin typeface="Times New Roman" charset="0"/>
                <a:cs typeface="Geneva" charset="0"/>
              </a:rPr>
              <a:t>Douane-unie</a:t>
            </a:r>
          </a:p>
        </p:txBody>
      </p:sp>
      <p:sp>
        <p:nvSpPr>
          <p:cNvPr id="3080" name="Rectangle 8"/>
          <p:cNvSpPr>
            <a:spLocks noGrp="1" noChangeArrowheads="1"/>
          </p:cNvSpPr>
          <p:nvPr>
            <p:ph type="body" sz="half" idx="2"/>
          </p:nvPr>
        </p:nvSpPr>
        <p:spPr>
          <a:xfrm>
            <a:off x="685800" y="1447800"/>
            <a:ext cx="7772400" cy="4953000"/>
          </a:xfrm>
          <a:noFill/>
        </p:spPr>
        <p:txBody>
          <a:bodyPr/>
          <a:lstStyle/>
          <a:p>
            <a:r>
              <a:rPr lang="nl-NL" sz="2400" dirty="0">
                <a:latin typeface="Times" charset="0"/>
                <a:cs typeface="Geneva" charset="0"/>
              </a:rPr>
              <a:t>Lidstaten hebben geen onderlinge handelsbelemmeringen (= vrij verkeer van goederen en diensten).</a:t>
            </a:r>
          </a:p>
          <a:p>
            <a:pPr>
              <a:buFontTx/>
              <a:buNone/>
            </a:pPr>
            <a:r>
              <a:rPr lang="nl-NL" sz="2400" i="1" dirty="0">
                <a:latin typeface="Times" charset="0"/>
                <a:cs typeface="Geneva" charset="0"/>
              </a:rPr>
              <a:t>Anders:</a:t>
            </a:r>
            <a:endParaRPr lang="en-US" sz="2400" i="1" dirty="0">
              <a:latin typeface="Times" charset="0"/>
              <a:cs typeface="Geneva" charset="0"/>
            </a:endParaRPr>
          </a:p>
          <a:p>
            <a:r>
              <a:rPr lang="nl-NL" sz="2400" dirty="0">
                <a:latin typeface="Times" charset="0"/>
                <a:cs typeface="Geneva" charset="0"/>
              </a:rPr>
              <a:t>Tegenover andere landen geldt een gemeenschappelijk buitentarief.</a:t>
            </a:r>
            <a:endParaRPr lang="en-US" sz="2400" dirty="0">
              <a:latin typeface="Times" charset="0"/>
              <a:cs typeface="Geneva" charset="0"/>
            </a:endParaRPr>
          </a:p>
          <a:p>
            <a:pPr>
              <a:buFontTx/>
              <a:buNone/>
            </a:pPr>
            <a:r>
              <a:rPr lang="nl-NL" sz="2400" i="1" dirty="0">
                <a:latin typeface="Times" charset="0"/>
                <a:cs typeface="Geneva" charset="0"/>
              </a:rPr>
              <a:t>Voorbeeld: Benelux (België, Nederland en Luxemburg).</a:t>
            </a:r>
          </a:p>
          <a:p>
            <a:pPr>
              <a:buFontTx/>
              <a:buNone/>
            </a:pPr>
            <a:r>
              <a:rPr lang="en-US" sz="2400" dirty="0" smtClean="0">
                <a:latin typeface="Times" charset="0"/>
                <a:cs typeface="Geneva" charset="0"/>
              </a:rPr>
              <a:t> </a:t>
            </a:r>
            <a:endParaRPr lang="nl-NL" sz="2400" dirty="0">
              <a:solidFill>
                <a:srgbClr val="ED181E"/>
              </a:solidFill>
              <a:latin typeface="Times New Roman" charset="0"/>
              <a:cs typeface="Times New Roman"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1000"/>
                                  </p:stCondLst>
                                  <p:childTnLst>
                                    <p:set>
                                      <p:cBhvr>
                                        <p:cTn id="6" dur="1" fill="hold">
                                          <p:stCondLst>
                                            <p:cond delay="0"/>
                                          </p:stCondLst>
                                        </p:cTn>
                                        <p:tgtEl>
                                          <p:spTgt spid="3080">
                                            <p:txEl>
                                              <p:pRg st="0" end="0"/>
                                            </p:txEl>
                                          </p:spTgt>
                                        </p:tgtEl>
                                        <p:attrNameLst>
                                          <p:attrName>style.visibility</p:attrName>
                                        </p:attrNameLst>
                                      </p:cBhvr>
                                      <p:to>
                                        <p:strVal val="visible"/>
                                      </p:to>
                                    </p:set>
                                    <p:animEffect transition="in" filter="dissolve">
                                      <p:cBhvr>
                                        <p:cTn id="7" dur="500"/>
                                        <p:tgtEl>
                                          <p:spTgt spid="3080">
                                            <p:txEl>
                                              <p:pRg st="0" end="0"/>
                                            </p:txEl>
                                          </p:spTgt>
                                        </p:tgtEl>
                                      </p:cBhvr>
                                    </p:animEffect>
                                  </p:childTnLst>
                                </p:cTn>
                              </p:par>
                            </p:childTnLst>
                          </p:cTn>
                        </p:par>
                        <p:par>
                          <p:cTn id="8" fill="hold" nodeType="afterGroup">
                            <p:stCondLst>
                              <p:cond delay="1500"/>
                            </p:stCondLst>
                            <p:childTnLst>
                              <p:par>
                                <p:cTn id="9" presetID="9" presetClass="entr" presetSubtype="0" fill="hold" grpId="0" nodeType="afterEffect">
                                  <p:stCondLst>
                                    <p:cond delay="1000"/>
                                  </p:stCondLst>
                                  <p:childTnLst>
                                    <p:set>
                                      <p:cBhvr>
                                        <p:cTn id="10" dur="1" fill="hold">
                                          <p:stCondLst>
                                            <p:cond delay="0"/>
                                          </p:stCondLst>
                                        </p:cTn>
                                        <p:tgtEl>
                                          <p:spTgt spid="3080">
                                            <p:txEl>
                                              <p:pRg st="1" end="1"/>
                                            </p:txEl>
                                          </p:spTgt>
                                        </p:tgtEl>
                                        <p:attrNameLst>
                                          <p:attrName>style.visibility</p:attrName>
                                        </p:attrNameLst>
                                      </p:cBhvr>
                                      <p:to>
                                        <p:strVal val="visible"/>
                                      </p:to>
                                    </p:set>
                                    <p:animEffect transition="in" filter="dissolve">
                                      <p:cBhvr>
                                        <p:cTn id="11" dur="500"/>
                                        <p:tgtEl>
                                          <p:spTgt spid="3080">
                                            <p:txEl>
                                              <p:pRg st="1" end="1"/>
                                            </p:txEl>
                                          </p:spTgt>
                                        </p:tgtEl>
                                      </p:cBhvr>
                                    </p:animEffect>
                                  </p:childTnLst>
                                </p:cTn>
                              </p:par>
                            </p:childTnLst>
                          </p:cTn>
                        </p:par>
                        <p:par>
                          <p:cTn id="12" fill="hold" nodeType="afterGroup">
                            <p:stCondLst>
                              <p:cond delay="3000"/>
                            </p:stCondLst>
                            <p:childTnLst>
                              <p:par>
                                <p:cTn id="13" presetID="9" presetClass="entr" presetSubtype="0" fill="hold" grpId="0" nodeType="afterEffect">
                                  <p:stCondLst>
                                    <p:cond delay="1000"/>
                                  </p:stCondLst>
                                  <p:childTnLst>
                                    <p:set>
                                      <p:cBhvr>
                                        <p:cTn id="14" dur="1" fill="hold">
                                          <p:stCondLst>
                                            <p:cond delay="0"/>
                                          </p:stCondLst>
                                        </p:cTn>
                                        <p:tgtEl>
                                          <p:spTgt spid="3080">
                                            <p:txEl>
                                              <p:pRg st="2" end="2"/>
                                            </p:txEl>
                                          </p:spTgt>
                                        </p:tgtEl>
                                        <p:attrNameLst>
                                          <p:attrName>style.visibility</p:attrName>
                                        </p:attrNameLst>
                                      </p:cBhvr>
                                      <p:to>
                                        <p:strVal val="visible"/>
                                      </p:to>
                                    </p:set>
                                    <p:animEffect transition="in" filter="dissolve">
                                      <p:cBhvr>
                                        <p:cTn id="15" dur="500"/>
                                        <p:tgtEl>
                                          <p:spTgt spid="3080">
                                            <p:txEl>
                                              <p:pRg st="2" end="2"/>
                                            </p:txEl>
                                          </p:spTgt>
                                        </p:tgtEl>
                                      </p:cBhvr>
                                    </p:animEffect>
                                  </p:childTnLst>
                                </p:cTn>
                              </p:par>
                            </p:childTnLst>
                          </p:cTn>
                        </p:par>
                        <p:par>
                          <p:cTn id="16" fill="hold" nodeType="afterGroup">
                            <p:stCondLst>
                              <p:cond delay="4500"/>
                            </p:stCondLst>
                            <p:childTnLst>
                              <p:par>
                                <p:cTn id="17" presetID="9" presetClass="entr" presetSubtype="0" fill="hold" grpId="0" nodeType="afterEffect">
                                  <p:stCondLst>
                                    <p:cond delay="1000"/>
                                  </p:stCondLst>
                                  <p:childTnLst>
                                    <p:set>
                                      <p:cBhvr>
                                        <p:cTn id="18" dur="1" fill="hold">
                                          <p:stCondLst>
                                            <p:cond delay="0"/>
                                          </p:stCondLst>
                                        </p:cTn>
                                        <p:tgtEl>
                                          <p:spTgt spid="3080">
                                            <p:txEl>
                                              <p:pRg st="3" end="3"/>
                                            </p:txEl>
                                          </p:spTgt>
                                        </p:tgtEl>
                                        <p:attrNameLst>
                                          <p:attrName>style.visibility</p:attrName>
                                        </p:attrNameLst>
                                      </p:cBhvr>
                                      <p:to>
                                        <p:strVal val="visible"/>
                                      </p:to>
                                    </p:set>
                                    <p:animEffect transition="in" filter="dissolve">
                                      <p:cBhvr>
                                        <p:cTn id="19" dur="500"/>
                                        <p:tgtEl>
                                          <p:spTgt spid="3080">
                                            <p:txEl>
                                              <p:pRg st="3" end="3"/>
                                            </p:txEl>
                                          </p:spTgt>
                                        </p:tgtEl>
                                      </p:cBhvr>
                                    </p:animEffect>
                                  </p:childTnLst>
                                </p:cTn>
                              </p:par>
                            </p:childTnLst>
                          </p:cTn>
                        </p:par>
                        <p:par>
                          <p:cTn id="20" fill="hold" nodeType="afterGroup">
                            <p:stCondLst>
                              <p:cond delay="6000"/>
                            </p:stCondLst>
                            <p:childTnLst>
                              <p:par>
                                <p:cTn id="21" presetID="9" presetClass="entr" presetSubtype="0" fill="hold" grpId="0" nodeType="afterEffect">
                                  <p:stCondLst>
                                    <p:cond delay="1000"/>
                                  </p:stCondLst>
                                  <p:childTnLst>
                                    <p:set>
                                      <p:cBhvr>
                                        <p:cTn id="22" dur="1" fill="hold">
                                          <p:stCondLst>
                                            <p:cond delay="0"/>
                                          </p:stCondLst>
                                        </p:cTn>
                                        <p:tgtEl>
                                          <p:spTgt spid="3080">
                                            <p:txEl>
                                              <p:pRg st="4" end="4"/>
                                            </p:txEl>
                                          </p:spTgt>
                                        </p:tgtEl>
                                        <p:attrNameLst>
                                          <p:attrName>style.visibility</p:attrName>
                                        </p:attrNameLst>
                                      </p:cBhvr>
                                      <p:to>
                                        <p:strVal val="visible"/>
                                      </p:to>
                                    </p:set>
                                    <p:animEffect transition="in" filter="dissolve">
                                      <p:cBhvr>
                                        <p:cTn id="23" dur="500"/>
                                        <p:tgtEl>
                                          <p:spTgt spid="308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0" grpId="0" build="p" autoUpdateAnimBg="0" advAuto="1000"/>
    </p:bldLst>
  </p:timing>
</p:sld>
</file>

<file path=ppt/slides/slide1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81000" y="381000"/>
            <a:ext cx="8382000" cy="1143000"/>
          </a:xfrm>
        </p:spPr>
        <p:txBody>
          <a:bodyPr/>
          <a:lstStyle/>
          <a:p>
            <a:pPr eaLnBrk="1" hangingPunct="1"/>
            <a:r>
              <a:rPr lang="nl-NL">
                <a:latin typeface="Times New Roman" charset="0"/>
                <a:cs typeface="Geneva" charset="0"/>
              </a:rPr>
              <a:t>Gemeenschappelijke markt</a:t>
            </a:r>
          </a:p>
        </p:txBody>
      </p:sp>
      <p:sp>
        <p:nvSpPr>
          <p:cNvPr id="3080" name="Rectangle 8"/>
          <p:cNvSpPr>
            <a:spLocks noGrp="1" noChangeArrowheads="1"/>
          </p:cNvSpPr>
          <p:nvPr>
            <p:ph type="body" sz="half" idx="2"/>
          </p:nvPr>
        </p:nvSpPr>
        <p:spPr>
          <a:xfrm>
            <a:off x="685800" y="1447800"/>
            <a:ext cx="7772400" cy="4953000"/>
          </a:xfrm>
          <a:noFill/>
        </p:spPr>
        <p:txBody>
          <a:bodyPr/>
          <a:lstStyle/>
          <a:p>
            <a:r>
              <a:rPr lang="nl-NL" sz="2400" dirty="0">
                <a:latin typeface="Times" charset="0"/>
                <a:cs typeface="Geneva" charset="0"/>
              </a:rPr>
              <a:t>Lidstaten hebben geen onderlinge handelsbelemmeringen (= vrij verkeer van goederen en diensten).</a:t>
            </a:r>
          </a:p>
          <a:p>
            <a:r>
              <a:rPr lang="nl-NL" sz="2400" dirty="0">
                <a:latin typeface="Times" charset="0"/>
                <a:cs typeface="Geneva" charset="0"/>
              </a:rPr>
              <a:t>Tegenover andere landen geldt een gemeenschappelijk buitentarief.</a:t>
            </a:r>
          </a:p>
          <a:p>
            <a:pPr>
              <a:buFontTx/>
              <a:buNone/>
            </a:pPr>
            <a:r>
              <a:rPr lang="nl-NL" sz="2400" i="1" dirty="0">
                <a:latin typeface="Times" charset="0"/>
                <a:cs typeface="Geneva" charset="0"/>
              </a:rPr>
              <a:t>Extra:</a:t>
            </a:r>
            <a:endParaRPr lang="en-US" sz="2400" i="1" dirty="0">
              <a:latin typeface="Times" charset="0"/>
              <a:cs typeface="Geneva" charset="0"/>
            </a:endParaRPr>
          </a:p>
          <a:p>
            <a:r>
              <a:rPr lang="nl-NL" sz="2400" dirty="0">
                <a:latin typeface="Times" charset="0"/>
                <a:cs typeface="Geneva" charset="0"/>
              </a:rPr>
              <a:t>Vrij verkeer van personen en kapitaal</a:t>
            </a:r>
            <a:endParaRPr lang="en-US" sz="2400" dirty="0">
              <a:latin typeface="Times" charset="0"/>
              <a:cs typeface="Geneva" charset="0"/>
            </a:endParaRPr>
          </a:p>
          <a:p>
            <a:pPr>
              <a:buFontTx/>
              <a:buNone/>
            </a:pPr>
            <a:r>
              <a:rPr lang="nl-NL" sz="2400" i="1" dirty="0">
                <a:latin typeface="Times" charset="0"/>
                <a:cs typeface="Geneva" charset="0"/>
              </a:rPr>
              <a:t>Voorbeeld: EG (Europese Gemeenschap).</a:t>
            </a:r>
          </a:p>
          <a:p>
            <a:pPr>
              <a:buFontTx/>
              <a:buNone/>
            </a:pPr>
            <a:r>
              <a:rPr lang="en-US" sz="2400" dirty="0" smtClean="0">
                <a:latin typeface="Times" charset="0"/>
                <a:cs typeface="Geneva" charset="0"/>
              </a:rPr>
              <a:t> </a:t>
            </a:r>
            <a:endParaRPr lang="nl-NL" sz="2400" dirty="0">
              <a:solidFill>
                <a:srgbClr val="ED181E"/>
              </a:solidFill>
              <a:latin typeface="Times New Roman" charset="0"/>
              <a:cs typeface="Times New Roman"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1000"/>
                                  </p:stCondLst>
                                  <p:childTnLst>
                                    <p:set>
                                      <p:cBhvr>
                                        <p:cTn id="6" dur="1" fill="hold">
                                          <p:stCondLst>
                                            <p:cond delay="0"/>
                                          </p:stCondLst>
                                        </p:cTn>
                                        <p:tgtEl>
                                          <p:spTgt spid="3080">
                                            <p:txEl>
                                              <p:pRg st="0" end="0"/>
                                            </p:txEl>
                                          </p:spTgt>
                                        </p:tgtEl>
                                        <p:attrNameLst>
                                          <p:attrName>style.visibility</p:attrName>
                                        </p:attrNameLst>
                                      </p:cBhvr>
                                      <p:to>
                                        <p:strVal val="visible"/>
                                      </p:to>
                                    </p:set>
                                    <p:animEffect transition="in" filter="fade">
                                      <p:cBhvr>
                                        <p:cTn id="7" dur="500"/>
                                        <p:tgtEl>
                                          <p:spTgt spid="3080">
                                            <p:txEl>
                                              <p:pRg st="0" end="0"/>
                                            </p:txEl>
                                          </p:spTgt>
                                        </p:tgtEl>
                                      </p:cBhvr>
                                    </p:animEffect>
                                  </p:childTnLst>
                                </p:cTn>
                              </p:par>
                            </p:childTnLst>
                          </p:cTn>
                        </p:par>
                        <p:par>
                          <p:cTn id="8" fill="hold" nodeType="afterGroup">
                            <p:stCondLst>
                              <p:cond delay="1500"/>
                            </p:stCondLst>
                            <p:childTnLst>
                              <p:par>
                                <p:cTn id="9" presetID="10" presetClass="entr" presetSubtype="0" fill="hold" grpId="0" nodeType="afterEffect">
                                  <p:stCondLst>
                                    <p:cond delay="1000"/>
                                  </p:stCondLst>
                                  <p:childTnLst>
                                    <p:set>
                                      <p:cBhvr>
                                        <p:cTn id="10" dur="1" fill="hold">
                                          <p:stCondLst>
                                            <p:cond delay="0"/>
                                          </p:stCondLst>
                                        </p:cTn>
                                        <p:tgtEl>
                                          <p:spTgt spid="3080">
                                            <p:txEl>
                                              <p:pRg st="1" end="1"/>
                                            </p:txEl>
                                          </p:spTgt>
                                        </p:tgtEl>
                                        <p:attrNameLst>
                                          <p:attrName>style.visibility</p:attrName>
                                        </p:attrNameLst>
                                      </p:cBhvr>
                                      <p:to>
                                        <p:strVal val="visible"/>
                                      </p:to>
                                    </p:set>
                                    <p:animEffect transition="in" filter="fade">
                                      <p:cBhvr>
                                        <p:cTn id="11" dur="500"/>
                                        <p:tgtEl>
                                          <p:spTgt spid="3080">
                                            <p:txEl>
                                              <p:pRg st="1" end="1"/>
                                            </p:txEl>
                                          </p:spTgt>
                                        </p:tgtEl>
                                      </p:cBhvr>
                                    </p:animEffect>
                                  </p:childTnLst>
                                </p:cTn>
                              </p:par>
                            </p:childTnLst>
                          </p:cTn>
                        </p:par>
                        <p:par>
                          <p:cTn id="12" fill="hold" nodeType="afterGroup">
                            <p:stCondLst>
                              <p:cond delay="3000"/>
                            </p:stCondLst>
                            <p:childTnLst>
                              <p:par>
                                <p:cTn id="13" presetID="10" presetClass="entr" presetSubtype="0" fill="hold" grpId="0" nodeType="afterEffect">
                                  <p:stCondLst>
                                    <p:cond delay="1000"/>
                                  </p:stCondLst>
                                  <p:childTnLst>
                                    <p:set>
                                      <p:cBhvr>
                                        <p:cTn id="14" dur="1" fill="hold">
                                          <p:stCondLst>
                                            <p:cond delay="0"/>
                                          </p:stCondLst>
                                        </p:cTn>
                                        <p:tgtEl>
                                          <p:spTgt spid="3080">
                                            <p:txEl>
                                              <p:pRg st="2" end="2"/>
                                            </p:txEl>
                                          </p:spTgt>
                                        </p:tgtEl>
                                        <p:attrNameLst>
                                          <p:attrName>style.visibility</p:attrName>
                                        </p:attrNameLst>
                                      </p:cBhvr>
                                      <p:to>
                                        <p:strVal val="visible"/>
                                      </p:to>
                                    </p:set>
                                    <p:animEffect transition="in" filter="fade">
                                      <p:cBhvr>
                                        <p:cTn id="15" dur="500"/>
                                        <p:tgtEl>
                                          <p:spTgt spid="3080">
                                            <p:txEl>
                                              <p:pRg st="2" end="2"/>
                                            </p:txEl>
                                          </p:spTgt>
                                        </p:tgtEl>
                                      </p:cBhvr>
                                    </p:animEffect>
                                  </p:childTnLst>
                                </p:cTn>
                              </p:par>
                            </p:childTnLst>
                          </p:cTn>
                        </p:par>
                        <p:par>
                          <p:cTn id="16" fill="hold" nodeType="afterGroup">
                            <p:stCondLst>
                              <p:cond delay="4500"/>
                            </p:stCondLst>
                            <p:childTnLst>
                              <p:par>
                                <p:cTn id="17" presetID="10" presetClass="entr" presetSubtype="0" fill="hold" grpId="0" nodeType="afterEffect">
                                  <p:stCondLst>
                                    <p:cond delay="1000"/>
                                  </p:stCondLst>
                                  <p:childTnLst>
                                    <p:set>
                                      <p:cBhvr>
                                        <p:cTn id="18" dur="1" fill="hold">
                                          <p:stCondLst>
                                            <p:cond delay="0"/>
                                          </p:stCondLst>
                                        </p:cTn>
                                        <p:tgtEl>
                                          <p:spTgt spid="3080">
                                            <p:txEl>
                                              <p:pRg st="3" end="3"/>
                                            </p:txEl>
                                          </p:spTgt>
                                        </p:tgtEl>
                                        <p:attrNameLst>
                                          <p:attrName>style.visibility</p:attrName>
                                        </p:attrNameLst>
                                      </p:cBhvr>
                                      <p:to>
                                        <p:strVal val="visible"/>
                                      </p:to>
                                    </p:set>
                                    <p:animEffect transition="in" filter="fade">
                                      <p:cBhvr>
                                        <p:cTn id="19" dur="500"/>
                                        <p:tgtEl>
                                          <p:spTgt spid="3080">
                                            <p:txEl>
                                              <p:pRg st="3" end="3"/>
                                            </p:txEl>
                                          </p:spTgt>
                                        </p:tgtEl>
                                      </p:cBhvr>
                                    </p:animEffect>
                                  </p:childTnLst>
                                </p:cTn>
                              </p:par>
                            </p:childTnLst>
                          </p:cTn>
                        </p:par>
                        <p:par>
                          <p:cTn id="20" fill="hold" nodeType="afterGroup">
                            <p:stCondLst>
                              <p:cond delay="6000"/>
                            </p:stCondLst>
                            <p:childTnLst>
                              <p:par>
                                <p:cTn id="21" presetID="10" presetClass="entr" presetSubtype="0" fill="hold" grpId="0" nodeType="afterEffect">
                                  <p:stCondLst>
                                    <p:cond delay="1000"/>
                                  </p:stCondLst>
                                  <p:childTnLst>
                                    <p:set>
                                      <p:cBhvr>
                                        <p:cTn id="22" dur="1" fill="hold">
                                          <p:stCondLst>
                                            <p:cond delay="0"/>
                                          </p:stCondLst>
                                        </p:cTn>
                                        <p:tgtEl>
                                          <p:spTgt spid="3080">
                                            <p:txEl>
                                              <p:pRg st="4" end="4"/>
                                            </p:txEl>
                                          </p:spTgt>
                                        </p:tgtEl>
                                        <p:attrNameLst>
                                          <p:attrName>style.visibility</p:attrName>
                                        </p:attrNameLst>
                                      </p:cBhvr>
                                      <p:to>
                                        <p:strVal val="visible"/>
                                      </p:to>
                                    </p:set>
                                    <p:animEffect transition="in" filter="fade">
                                      <p:cBhvr>
                                        <p:cTn id="23" dur="500"/>
                                        <p:tgtEl>
                                          <p:spTgt spid="3080">
                                            <p:txEl>
                                              <p:pRg st="4" end="4"/>
                                            </p:txEl>
                                          </p:spTgt>
                                        </p:tgtEl>
                                      </p:cBhvr>
                                    </p:animEffect>
                                  </p:childTnLst>
                                </p:cTn>
                              </p:par>
                            </p:childTnLst>
                          </p:cTn>
                        </p:par>
                        <p:par>
                          <p:cTn id="24" fill="hold" nodeType="afterGroup">
                            <p:stCondLst>
                              <p:cond delay="7500"/>
                            </p:stCondLst>
                            <p:childTnLst>
                              <p:par>
                                <p:cTn id="25" presetID="10" presetClass="entr" presetSubtype="0" fill="hold" grpId="0" nodeType="afterEffect">
                                  <p:stCondLst>
                                    <p:cond delay="1000"/>
                                  </p:stCondLst>
                                  <p:childTnLst>
                                    <p:set>
                                      <p:cBhvr>
                                        <p:cTn id="26" dur="1" fill="hold">
                                          <p:stCondLst>
                                            <p:cond delay="0"/>
                                          </p:stCondLst>
                                        </p:cTn>
                                        <p:tgtEl>
                                          <p:spTgt spid="3080">
                                            <p:txEl>
                                              <p:pRg st="5" end="5"/>
                                            </p:txEl>
                                          </p:spTgt>
                                        </p:tgtEl>
                                        <p:attrNameLst>
                                          <p:attrName>style.visibility</p:attrName>
                                        </p:attrNameLst>
                                      </p:cBhvr>
                                      <p:to>
                                        <p:strVal val="visible"/>
                                      </p:to>
                                    </p:set>
                                    <p:animEffect transition="in" filter="fade">
                                      <p:cBhvr>
                                        <p:cTn id="27" dur="500"/>
                                        <p:tgtEl>
                                          <p:spTgt spid="308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0"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81000" y="381000"/>
            <a:ext cx="8382000" cy="1143000"/>
          </a:xfrm>
        </p:spPr>
        <p:txBody>
          <a:bodyPr/>
          <a:lstStyle/>
          <a:p>
            <a:pPr eaLnBrk="1" hangingPunct="1"/>
            <a:r>
              <a:rPr lang="nl-NL">
                <a:latin typeface="Times New Roman" charset="0"/>
                <a:cs typeface="Geneva" charset="0"/>
              </a:rPr>
              <a:t>Economische unie</a:t>
            </a:r>
          </a:p>
        </p:txBody>
      </p:sp>
      <p:sp>
        <p:nvSpPr>
          <p:cNvPr id="3080" name="Rectangle 8"/>
          <p:cNvSpPr>
            <a:spLocks noGrp="1" noChangeArrowheads="1"/>
          </p:cNvSpPr>
          <p:nvPr>
            <p:ph type="body" sz="half" idx="2"/>
          </p:nvPr>
        </p:nvSpPr>
        <p:spPr>
          <a:xfrm>
            <a:off x="685800" y="1371600"/>
            <a:ext cx="7772400" cy="4953000"/>
          </a:xfrm>
          <a:noFill/>
        </p:spPr>
        <p:txBody>
          <a:bodyPr/>
          <a:lstStyle/>
          <a:p>
            <a:r>
              <a:rPr lang="nl-NL" sz="2400" dirty="0">
                <a:latin typeface="Times" charset="0"/>
                <a:cs typeface="Geneva" charset="0"/>
              </a:rPr>
              <a:t>Lidstaten hebben geen onderlinge handelsbelemmeringen (= vrij verkeer van goederen en diensten).</a:t>
            </a:r>
          </a:p>
          <a:p>
            <a:r>
              <a:rPr lang="nl-NL" sz="2400" dirty="0">
                <a:latin typeface="Times" charset="0"/>
                <a:cs typeface="Geneva" charset="0"/>
              </a:rPr>
              <a:t>Tegenover andere landen geldt een gemeenschappelijk buitentarief.</a:t>
            </a:r>
          </a:p>
          <a:p>
            <a:r>
              <a:rPr lang="nl-NL" sz="2400" dirty="0">
                <a:latin typeface="Times" charset="0"/>
                <a:cs typeface="Geneva" charset="0"/>
              </a:rPr>
              <a:t>Vrij verkeer van personen en kapitaal</a:t>
            </a:r>
          </a:p>
          <a:p>
            <a:pPr>
              <a:buFontTx/>
              <a:buNone/>
            </a:pPr>
            <a:r>
              <a:rPr lang="nl-NL" sz="2400" i="1" dirty="0">
                <a:latin typeface="Times" charset="0"/>
                <a:cs typeface="Geneva" charset="0"/>
              </a:rPr>
              <a:t>Extra:</a:t>
            </a:r>
            <a:endParaRPr lang="en-US" sz="2400" dirty="0">
              <a:latin typeface="Times" charset="0"/>
              <a:cs typeface="Geneva" charset="0"/>
            </a:endParaRPr>
          </a:p>
          <a:p>
            <a:r>
              <a:rPr lang="nl-NL" sz="2400" dirty="0">
                <a:latin typeface="Times" charset="0"/>
                <a:cs typeface="Geneva" charset="0"/>
              </a:rPr>
              <a:t>Ten opzichte van andere landen wordt een gemeenschappelijke handelspolitiek gevoerd.</a:t>
            </a:r>
            <a:endParaRPr lang="en-US" sz="2400" dirty="0">
              <a:latin typeface="Times" charset="0"/>
              <a:cs typeface="Geneva" charset="0"/>
            </a:endParaRPr>
          </a:p>
          <a:p>
            <a:r>
              <a:rPr lang="nl-NL" sz="2400" dirty="0">
                <a:latin typeface="Times" charset="0"/>
                <a:cs typeface="Geneva" charset="0"/>
              </a:rPr>
              <a:t>Gemeenschappelijke organen.</a:t>
            </a:r>
            <a:endParaRPr lang="en-US" sz="2400" dirty="0">
              <a:latin typeface="Times" charset="0"/>
              <a:cs typeface="Geneva" charset="0"/>
            </a:endParaRPr>
          </a:p>
          <a:p>
            <a:pPr>
              <a:buFontTx/>
              <a:buNone/>
            </a:pPr>
            <a:r>
              <a:rPr lang="nl-NL" sz="2400" i="1" dirty="0">
                <a:latin typeface="Times" charset="0"/>
                <a:cs typeface="Geneva" charset="0"/>
              </a:rPr>
              <a:t>Voorbeeld: EU (Europese Unie).</a:t>
            </a:r>
          </a:p>
          <a:p>
            <a:pPr>
              <a:buFontTx/>
              <a:buNone/>
            </a:pPr>
            <a:r>
              <a:rPr lang="en-US" sz="2400" dirty="0" smtClean="0">
                <a:latin typeface="Times" charset="0"/>
                <a:cs typeface="Geneva" charset="0"/>
              </a:rPr>
              <a:t> </a:t>
            </a:r>
            <a:endParaRPr lang="nl-NL" sz="2400" dirty="0">
              <a:solidFill>
                <a:srgbClr val="ED181E"/>
              </a:solidFill>
              <a:latin typeface="Times New Roman" charset="0"/>
              <a:cs typeface="Times New Roman"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1000"/>
                                  </p:stCondLst>
                                  <p:childTnLst>
                                    <p:set>
                                      <p:cBhvr>
                                        <p:cTn id="6" dur="1" fill="hold">
                                          <p:stCondLst>
                                            <p:cond delay="0"/>
                                          </p:stCondLst>
                                        </p:cTn>
                                        <p:tgtEl>
                                          <p:spTgt spid="3080">
                                            <p:txEl>
                                              <p:pRg st="0" end="0"/>
                                            </p:txEl>
                                          </p:spTgt>
                                        </p:tgtEl>
                                        <p:attrNameLst>
                                          <p:attrName>style.visibility</p:attrName>
                                        </p:attrNameLst>
                                      </p:cBhvr>
                                      <p:to>
                                        <p:strVal val="visible"/>
                                      </p:to>
                                    </p:set>
                                    <p:animEffect transition="in" filter="fade">
                                      <p:cBhvr>
                                        <p:cTn id="7" dur="500"/>
                                        <p:tgtEl>
                                          <p:spTgt spid="3080">
                                            <p:txEl>
                                              <p:pRg st="0" end="0"/>
                                            </p:txEl>
                                          </p:spTgt>
                                        </p:tgtEl>
                                      </p:cBhvr>
                                    </p:animEffect>
                                  </p:childTnLst>
                                </p:cTn>
                              </p:par>
                            </p:childTnLst>
                          </p:cTn>
                        </p:par>
                        <p:par>
                          <p:cTn id="8" fill="hold" nodeType="afterGroup">
                            <p:stCondLst>
                              <p:cond delay="1500"/>
                            </p:stCondLst>
                            <p:childTnLst>
                              <p:par>
                                <p:cTn id="9" presetID="10" presetClass="entr" presetSubtype="0" fill="hold" grpId="0" nodeType="afterEffect">
                                  <p:stCondLst>
                                    <p:cond delay="1000"/>
                                  </p:stCondLst>
                                  <p:childTnLst>
                                    <p:set>
                                      <p:cBhvr>
                                        <p:cTn id="10" dur="1" fill="hold">
                                          <p:stCondLst>
                                            <p:cond delay="0"/>
                                          </p:stCondLst>
                                        </p:cTn>
                                        <p:tgtEl>
                                          <p:spTgt spid="3080">
                                            <p:txEl>
                                              <p:pRg st="1" end="1"/>
                                            </p:txEl>
                                          </p:spTgt>
                                        </p:tgtEl>
                                        <p:attrNameLst>
                                          <p:attrName>style.visibility</p:attrName>
                                        </p:attrNameLst>
                                      </p:cBhvr>
                                      <p:to>
                                        <p:strVal val="visible"/>
                                      </p:to>
                                    </p:set>
                                    <p:animEffect transition="in" filter="fade">
                                      <p:cBhvr>
                                        <p:cTn id="11" dur="500"/>
                                        <p:tgtEl>
                                          <p:spTgt spid="3080">
                                            <p:txEl>
                                              <p:pRg st="1" end="1"/>
                                            </p:txEl>
                                          </p:spTgt>
                                        </p:tgtEl>
                                      </p:cBhvr>
                                    </p:animEffect>
                                  </p:childTnLst>
                                </p:cTn>
                              </p:par>
                            </p:childTnLst>
                          </p:cTn>
                        </p:par>
                        <p:par>
                          <p:cTn id="12" fill="hold" nodeType="afterGroup">
                            <p:stCondLst>
                              <p:cond delay="3000"/>
                            </p:stCondLst>
                            <p:childTnLst>
                              <p:par>
                                <p:cTn id="13" presetID="10" presetClass="entr" presetSubtype="0" fill="hold" grpId="0" nodeType="afterEffect">
                                  <p:stCondLst>
                                    <p:cond delay="1000"/>
                                  </p:stCondLst>
                                  <p:childTnLst>
                                    <p:set>
                                      <p:cBhvr>
                                        <p:cTn id="14" dur="1" fill="hold">
                                          <p:stCondLst>
                                            <p:cond delay="0"/>
                                          </p:stCondLst>
                                        </p:cTn>
                                        <p:tgtEl>
                                          <p:spTgt spid="3080">
                                            <p:txEl>
                                              <p:pRg st="2" end="2"/>
                                            </p:txEl>
                                          </p:spTgt>
                                        </p:tgtEl>
                                        <p:attrNameLst>
                                          <p:attrName>style.visibility</p:attrName>
                                        </p:attrNameLst>
                                      </p:cBhvr>
                                      <p:to>
                                        <p:strVal val="visible"/>
                                      </p:to>
                                    </p:set>
                                    <p:animEffect transition="in" filter="fade">
                                      <p:cBhvr>
                                        <p:cTn id="15" dur="500"/>
                                        <p:tgtEl>
                                          <p:spTgt spid="3080">
                                            <p:txEl>
                                              <p:pRg st="2" end="2"/>
                                            </p:txEl>
                                          </p:spTgt>
                                        </p:tgtEl>
                                      </p:cBhvr>
                                    </p:animEffect>
                                  </p:childTnLst>
                                </p:cTn>
                              </p:par>
                            </p:childTnLst>
                          </p:cTn>
                        </p:par>
                        <p:par>
                          <p:cTn id="16" fill="hold" nodeType="afterGroup">
                            <p:stCondLst>
                              <p:cond delay="4500"/>
                            </p:stCondLst>
                            <p:childTnLst>
                              <p:par>
                                <p:cTn id="17" presetID="10" presetClass="entr" presetSubtype="0" fill="hold" grpId="0" nodeType="afterEffect">
                                  <p:stCondLst>
                                    <p:cond delay="1000"/>
                                  </p:stCondLst>
                                  <p:childTnLst>
                                    <p:set>
                                      <p:cBhvr>
                                        <p:cTn id="18" dur="1" fill="hold">
                                          <p:stCondLst>
                                            <p:cond delay="0"/>
                                          </p:stCondLst>
                                        </p:cTn>
                                        <p:tgtEl>
                                          <p:spTgt spid="3080">
                                            <p:txEl>
                                              <p:pRg st="3" end="3"/>
                                            </p:txEl>
                                          </p:spTgt>
                                        </p:tgtEl>
                                        <p:attrNameLst>
                                          <p:attrName>style.visibility</p:attrName>
                                        </p:attrNameLst>
                                      </p:cBhvr>
                                      <p:to>
                                        <p:strVal val="visible"/>
                                      </p:to>
                                    </p:set>
                                    <p:animEffect transition="in" filter="fade">
                                      <p:cBhvr>
                                        <p:cTn id="19" dur="500"/>
                                        <p:tgtEl>
                                          <p:spTgt spid="3080">
                                            <p:txEl>
                                              <p:pRg st="3" end="3"/>
                                            </p:txEl>
                                          </p:spTgt>
                                        </p:tgtEl>
                                      </p:cBhvr>
                                    </p:animEffect>
                                  </p:childTnLst>
                                </p:cTn>
                              </p:par>
                            </p:childTnLst>
                          </p:cTn>
                        </p:par>
                        <p:par>
                          <p:cTn id="20" fill="hold" nodeType="afterGroup">
                            <p:stCondLst>
                              <p:cond delay="6000"/>
                            </p:stCondLst>
                            <p:childTnLst>
                              <p:par>
                                <p:cTn id="21" presetID="10" presetClass="entr" presetSubtype="0" fill="hold" grpId="0" nodeType="afterEffect">
                                  <p:stCondLst>
                                    <p:cond delay="1000"/>
                                  </p:stCondLst>
                                  <p:childTnLst>
                                    <p:set>
                                      <p:cBhvr>
                                        <p:cTn id="22" dur="1" fill="hold">
                                          <p:stCondLst>
                                            <p:cond delay="0"/>
                                          </p:stCondLst>
                                        </p:cTn>
                                        <p:tgtEl>
                                          <p:spTgt spid="3080">
                                            <p:txEl>
                                              <p:pRg st="4" end="4"/>
                                            </p:txEl>
                                          </p:spTgt>
                                        </p:tgtEl>
                                        <p:attrNameLst>
                                          <p:attrName>style.visibility</p:attrName>
                                        </p:attrNameLst>
                                      </p:cBhvr>
                                      <p:to>
                                        <p:strVal val="visible"/>
                                      </p:to>
                                    </p:set>
                                    <p:animEffect transition="in" filter="fade">
                                      <p:cBhvr>
                                        <p:cTn id="23" dur="500"/>
                                        <p:tgtEl>
                                          <p:spTgt spid="3080">
                                            <p:txEl>
                                              <p:pRg st="4" end="4"/>
                                            </p:txEl>
                                          </p:spTgt>
                                        </p:tgtEl>
                                      </p:cBhvr>
                                    </p:animEffect>
                                  </p:childTnLst>
                                </p:cTn>
                              </p:par>
                            </p:childTnLst>
                          </p:cTn>
                        </p:par>
                        <p:par>
                          <p:cTn id="24" fill="hold" nodeType="afterGroup">
                            <p:stCondLst>
                              <p:cond delay="7500"/>
                            </p:stCondLst>
                            <p:childTnLst>
                              <p:par>
                                <p:cTn id="25" presetID="10" presetClass="entr" presetSubtype="0" fill="hold" grpId="0" nodeType="afterEffect">
                                  <p:stCondLst>
                                    <p:cond delay="1000"/>
                                  </p:stCondLst>
                                  <p:childTnLst>
                                    <p:set>
                                      <p:cBhvr>
                                        <p:cTn id="26" dur="1" fill="hold">
                                          <p:stCondLst>
                                            <p:cond delay="0"/>
                                          </p:stCondLst>
                                        </p:cTn>
                                        <p:tgtEl>
                                          <p:spTgt spid="3080">
                                            <p:txEl>
                                              <p:pRg st="5" end="5"/>
                                            </p:txEl>
                                          </p:spTgt>
                                        </p:tgtEl>
                                        <p:attrNameLst>
                                          <p:attrName>style.visibility</p:attrName>
                                        </p:attrNameLst>
                                      </p:cBhvr>
                                      <p:to>
                                        <p:strVal val="visible"/>
                                      </p:to>
                                    </p:set>
                                    <p:animEffect transition="in" filter="fade">
                                      <p:cBhvr>
                                        <p:cTn id="27" dur="500"/>
                                        <p:tgtEl>
                                          <p:spTgt spid="3080">
                                            <p:txEl>
                                              <p:pRg st="5" end="5"/>
                                            </p:txEl>
                                          </p:spTgt>
                                        </p:tgtEl>
                                      </p:cBhvr>
                                    </p:animEffect>
                                  </p:childTnLst>
                                </p:cTn>
                              </p:par>
                            </p:childTnLst>
                          </p:cTn>
                        </p:par>
                        <p:par>
                          <p:cTn id="28" fill="hold" nodeType="afterGroup">
                            <p:stCondLst>
                              <p:cond delay="9000"/>
                            </p:stCondLst>
                            <p:childTnLst>
                              <p:par>
                                <p:cTn id="29" presetID="10" presetClass="entr" presetSubtype="0" fill="hold" grpId="0" nodeType="afterEffect">
                                  <p:stCondLst>
                                    <p:cond delay="1000"/>
                                  </p:stCondLst>
                                  <p:childTnLst>
                                    <p:set>
                                      <p:cBhvr>
                                        <p:cTn id="30" dur="1" fill="hold">
                                          <p:stCondLst>
                                            <p:cond delay="0"/>
                                          </p:stCondLst>
                                        </p:cTn>
                                        <p:tgtEl>
                                          <p:spTgt spid="3080">
                                            <p:txEl>
                                              <p:pRg st="6" end="6"/>
                                            </p:txEl>
                                          </p:spTgt>
                                        </p:tgtEl>
                                        <p:attrNameLst>
                                          <p:attrName>style.visibility</p:attrName>
                                        </p:attrNameLst>
                                      </p:cBhvr>
                                      <p:to>
                                        <p:strVal val="visible"/>
                                      </p:to>
                                    </p:set>
                                    <p:animEffect transition="in" filter="fade">
                                      <p:cBhvr>
                                        <p:cTn id="31" dur="500"/>
                                        <p:tgtEl>
                                          <p:spTgt spid="3080">
                                            <p:txEl>
                                              <p:pRg st="6" end="6"/>
                                            </p:txEl>
                                          </p:spTgt>
                                        </p:tgtEl>
                                      </p:cBhvr>
                                    </p:animEffect>
                                  </p:childTnLst>
                                </p:cTn>
                              </p:par>
                            </p:childTnLst>
                          </p:cTn>
                        </p:par>
                        <p:par>
                          <p:cTn id="32" fill="hold" nodeType="afterGroup">
                            <p:stCondLst>
                              <p:cond delay="10500"/>
                            </p:stCondLst>
                            <p:childTnLst>
                              <p:par>
                                <p:cTn id="33" presetID="10" presetClass="entr" presetSubtype="0" fill="hold" grpId="0" nodeType="afterEffect">
                                  <p:stCondLst>
                                    <p:cond delay="1000"/>
                                  </p:stCondLst>
                                  <p:childTnLst>
                                    <p:set>
                                      <p:cBhvr>
                                        <p:cTn id="34" dur="1" fill="hold">
                                          <p:stCondLst>
                                            <p:cond delay="0"/>
                                          </p:stCondLst>
                                        </p:cTn>
                                        <p:tgtEl>
                                          <p:spTgt spid="3080">
                                            <p:txEl>
                                              <p:pRg st="7" end="7"/>
                                            </p:txEl>
                                          </p:spTgt>
                                        </p:tgtEl>
                                        <p:attrNameLst>
                                          <p:attrName>style.visibility</p:attrName>
                                        </p:attrNameLst>
                                      </p:cBhvr>
                                      <p:to>
                                        <p:strVal val="visible"/>
                                      </p:to>
                                    </p:set>
                                    <p:animEffect transition="in" filter="fade">
                                      <p:cBhvr>
                                        <p:cTn id="35" dur="500"/>
                                        <p:tgtEl>
                                          <p:spTgt spid="3080">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0"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81000" y="381000"/>
            <a:ext cx="8382000" cy="1143000"/>
          </a:xfrm>
        </p:spPr>
        <p:txBody>
          <a:bodyPr/>
          <a:lstStyle/>
          <a:p>
            <a:pPr eaLnBrk="1" hangingPunct="1"/>
            <a:r>
              <a:rPr lang="nl-NL">
                <a:latin typeface="Times New Roman" charset="0"/>
                <a:cs typeface="Geneva" charset="0"/>
              </a:rPr>
              <a:t>Monetaire unie</a:t>
            </a:r>
          </a:p>
        </p:txBody>
      </p:sp>
      <p:sp>
        <p:nvSpPr>
          <p:cNvPr id="3080" name="Rectangle 8"/>
          <p:cNvSpPr>
            <a:spLocks noGrp="1" noChangeArrowheads="1"/>
          </p:cNvSpPr>
          <p:nvPr>
            <p:ph type="body" sz="half" idx="2"/>
          </p:nvPr>
        </p:nvSpPr>
        <p:spPr>
          <a:xfrm>
            <a:off x="685800" y="1219200"/>
            <a:ext cx="7772400" cy="4953000"/>
          </a:xfrm>
          <a:noFill/>
        </p:spPr>
        <p:txBody>
          <a:bodyPr/>
          <a:lstStyle/>
          <a:p>
            <a:r>
              <a:rPr lang="nl-NL" sz="2400" dirty="0">
                <a:latin typeface="Times" charset="0"/>
                <a:cs typeface="Geneva" charset="0"/>
              </a:rPr>
              <a:t>Lidstaten hebben geen onderlinge handelsbelemmeringen (= vrij verkeer van goederen en diensten).</a:t>
            </a:r>
          </a:p>
          <a:p>
            <a:r>
              <a:rPr lang="nl-NL" sz="2400" dirty="0">
                <a:latin typeface="Times" charset="0"/>
                <a:cs typeface="Geneva" charset="0"/>
              </a:rPr>
              <a:t>Voor andere landen een gemeenschappelijk buitentarief.</a:t>
            </a:r>
          </a:p>
          <a:p>
            <a:r>
              <a:rPr lang="nl-NL" sz="2400" dirty="0">
                <a:latin typeface="Times" charset="0"/>
                <a:cs typeface="Geneva" charset="0"/>
              </a:rPr>
              <a:t>Vrij verkeer van personen en kapitaal</a:t>
            </a:r>
          </a:p>
          <a:p>
            <a:r>
              <a:rPr lang="nl-NL" sz="2400" dirty="0">
                <a:latin typeface="Times" charset="0"/>
                <a:cs typeface="Geneva" charset="0"/>
              </a:rPr>
              <a:t>Ten opzichte van andere landen wordt een gemeenschappelijke handelspolitiek gevoerd.</a:t>
            </a:r>
            <a:endParaRPr lang="en-US" sz="2400" dirty="0">
              <a:latin typeface="Times" charset="0"/>
              <a:cs typeface="Geneva" charset="0"/>
            </a:endParaRPr>
          </a:p>
          <a:p>
            <a:r>
              <a:rPr lang="nl-NL" sz="2400" dirty="0">
                <a:latin typeface="Times" charset="0"/>
                <a:cs typeface="Geneva" charset="0"/>
              </a:rPr>
              <a:t>Gemeenschappelijke organen.</a:t>
            </a:r>
          </a:p>
          <a:p>
            <a:pPr>
              <a:buFontTx/>
              <a:buNone/>
            </a:pPr>
            <a:r>
              <a:rPr lang="nl-NL" sz="2400" i="1" dirty="0">
                <a:latin typeface="Times" charset="0"/>
                <a:cs typeface="Geneva" charset="0"/>
              </a:rPr>
              <a:t>Extra:</a:t>
            </a:r>
            <a:endParaRPr lang="en-US" sz="2400" dirty="0">
              <a:latin typeface="Times" charset="0"/>
              <a:cs typeface="Geneva" charset="0"/>
            </a:endParaRPr>
          </a:p>
          <a:p>
            <a:r>
              <a:rPr lang="nl-NL" sz="2400" dirty="0">
                <a:latin typeface="Times" charset="0"/>
                <a:cs typeface="Geneva" charset="0"/>
              </a:rPr>
              <a:t>Onveranderlijke wisselkoersen / één munt;</a:t>
            </a:r>
            <a:endParaRPr lang="en-US" sz="2400" dirty="0">
              <a:latin typeface="Times" charset="0"/>
              <a:cs typeface="Geneva" charset="0"/>
            </a:endParaRPr>
          </a:p>
          <a:p>
            <a:r>
              <a:rPr lang="nl-NL" sz="2400" dirty="0">
                <a:latin typeface="Times" charset="0"/>
                <a:cs typeface="Geneva" charset="0"/>
              </a:rPr>
              <a:t>Gecoördineerd monetair beleid. ECB (Europese Centrale Bank) beleid voor de hele EMU.</a:t>
            </a:r>
            <a:endParaRPr lang="en-US" sz="2400" dirty="0">
              <a:latin typeface="Times" charset="0"/>
              <a:cs typeface="Geneva" charset="0"/>
            </a:endParaRPr>
          </a:p>
          <a:p>
            <a:pPr>
              <a:buFontTx/>
              <a:buNone/>
            </a:pPr>
            <a:r>
              <a:rPr lang="nl-NL" sz="2400" i="1" dirty="0">
                <a:latin typeface="Times" charset="0"/>
                <a:cs typeface="Geneva" charset="0"/>
              </a:rPr>
              <a:t>Voorbeeld: EMU (Europese Monetaire Unie)</a:t>
            </a:r>
          </a:p>
          <a:p>
            <a:pPr>
              <a:buFontTx/>
              <a:buNone/>
            </a:pPr>
            <a:r>
              <a:rPr lang="en-US" sz="2400" dirty="0" smtClean="0">
                <a:latin typeface="Times" charset="0"/>
                <a:cs typeface="Geneva" charset="0"/>
              </a:rPr>
              <a:t> </a:t>
            </a:r>
            <a:endParaRPr lang="nl-NL" sz="2400" dirty="0">
              <a:solidFill>
                <a:srgbClr val="ED181E"/>
              </a:solidFill>
              <a:latin typeface="Times New Roman" charset="0"/>
              <a:cs typeface="Times New Roman"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1000"/>
                                  </p:stCondLst>
                                  <p:childTnLst>
                                    <p:set>
                                      <p:cBhvr>
                                        <p:cTn id="6" dur="1" fill="hold">
                                          <p:stCondLst>
                                            <p:cond delay="0"/>
                                          </p:stCondLst>
                                        </p:cTn>
                                        <p:tgtEl>
                                          <p:spTgt spid="3080">
                                            <p:txEl>
                                              <p:pRg st="0" end="0"/>
                                            </p:txEl>
                                          </p:spTgt>
                                        </p:tgtEl>
                                        <p:attrNameLst>
                                          <p:attrName>style.visibility</p:attrName>
                                        </p:attrNameLst>
                                      </p:cBhvr>
                                      <p:to>
                                        <p:strVal val="visible"/>
                                      </p:to>
                                    </p:set>
                                    <p:animEffect transition="in" filter="fade">
                                      <p:cBhvr>
                                        <p:cTn id="7" dur="500"/>
                                        <p:tgtEl>
                                          <p:spTgt spid="3080">
                                            <p:txEl>
                                              <p:pRg st="0" end="0"/>
                                            </p:txEl>
                                          </p:spTgt>
                                        </p:tgtEl>
                                      </p:cBhvr>
                                    </p:animEffect>
                                  </p:childTnLst>
                                </p:cTn>
                              </p:par>
                            </p:childTnLst>
                          </p:cTn>
                        </p:par>
                        <p:par>
                          <p:cTn id="8" fill="hold" nodeType="afterGroup">
                            <p:stCondLst>
                              <p:cond delay="1500"/>
                            </p:stCondLst>
                            <p:childTnLst>
                              <p:par>
                                <p:cTn id="9" presetID="10" presetClass="entr" presetSubtype="0" fill="hold" grpId="0" nodeType="afterEffect">
                                  <p:stCondLst>
                                    <p:cond delay="1000"/>
                                  </p:stCondLst>
                                  <p:childTnLst>
                                    <p:set>
                                      <p:cBhvr>
                                        <p:cTn id="10" dur="1" fill="hold">
                                          <p:stCondLst>
                                            <p:cond delay="0"/>
                                          </p:stCondLst>
                                        </p:cTn>
                                        <p:tgtEl>
                                          <p:spTgt spid="3080">
                                            <p:txEl>
                                              <p:pRg st="1" end="1"/>
                                            </p:txEl>
                                          </p:spTgt>
                                        </p:tgtEl>
                                        <p:attrNameLst>
                                          <p:attrName>style.visibility</p:attrName>
                                        </p:attrNameLst>
                                      </p:cBhvr>
                                      <p:to>
                                        <p:strVal val="visible"/>
                                      </p:to>
                                    </p:set>
                                    <p:animEffect transition="in" filter="fade">
                                      <p:cBhvr>
                                        <p:cTn id="11" dur="500"/>
                                        <p:tgtEl>
                                          <p:spTgt spid="3080">
                                            <p:txEl>
                                              <p:pRg st="1" end="1"/>
                                            </p:txEl>
                                          </p:spTgt>
                                        </p:tgtEl>
                                      </p:cBhvr>
                                    </p:animEffect>
                                  </p:childTnLst>
                                </p:cTn>
                              </p:par>
                            </p:childTnLst>
                          </p:cTn>
                        </p:par>
                        <p:par>
                          <p:cTn id="12" fill="hold" nodeType="afterGroup">
                            <p:stCondLst>
                              <p:cond delay="3000"/>
                            </p:stCondLst>
                            <p:childTnLst>
                              <p:par>
                                <p:cTn id="13" presetID="10" presetClass="entr" presetSubtype="0" fill="hold" grpId="0" nodeType="afterEffect">
                                  <p:stCondLst>
                                    <p:cond delay="1000"/>
                                  </p:stCondLst>
                                  <p:childTnLst>
                                    <p:set>
                                      <p:cBhvr>
                                        <p:cTn id="14" dur="1" fill="hold">
                                          <p:stCondLst>
                                            <p:cond delay="0"/>
                                          </p:stCondLst>
                                        </p:cTn>
                                        <p:tgtEl>
                                          <p:spTgt spid="3080">
                                            <p:txEl>
                                              <p:pRg st="2" end="2"/>
                                            </p:txEl>
                                          </p:spTgt>
                                        </p:tgtEl>
                                        <p:attrNameLst>
                                          <p:attrName>style.visibility</p:attrName>
                                        </p:attrNameLst>
                                      </p:cBhvr>
                                      <p:to>
                                        <p:strVal val="visible"/>
                                      </p:to>
                                    </p:set>
                                    <p:animEffect transition="in" filter="fade">
                                      <p:cBhvr>
                                        <p:cTn id="15" dur="500"/>
                                        <p:tgtEl>
                                          <p:spTgt spid="3080">
                                            <p:txEl>
                                              <p:pRg st="2" end="2"/>
                                            </p:txEl>
                                          </p:spTgt>
                                        </p:tgtEl>
                                      </p:cBhvr>
                                    </p:animEffect>
                                  </p:childTnLst>
                                </p:cTn>
                              </p:par>
                            </p:childTnLst>
                          </p:cTn>
                        </p:par>
                        <p:par>
                          <p:cTn id="16" fill="hold" nodeType="afterGroup">
                            <p:stCondLst>
                              <p:cond delay="4500"/>
                            </p:stCondLst>
                            <p:childTnLst>
                              <p:par>
                                <p:cTn id="17" presetID="10" presetClass="entr" presetSubtype="0" fill="hold" grpId="0" nodeType="afterEffect">
                                  <p:stCondLst>
                                    <p:cond delay="1000"/>
                                  </p:stCondLst>
                                  <p:childTnLst>
                                    <p:set>
                                      <p:cBhvr>
                                        <p:cTn id="18" dur="1" fill="hold">
                                          <p:stCondLst>
                                            <p:cond delay="0"/>
                                          </p:stCondLst>
                                        </p:cTn>
                                        <p:tgtEl>
                                          <p:spTgt spid="3080">
                                            <p:txEl>
                                              <p:pRg st="3" end="3"/>
                                            </p:txEl>
                                          </p:spTgt>
                                        </p:tgtEl>
                                        <p:attrNameLst>
                                          <p:attrName>style.visibility</p:attrName>
                                        </p:attrNameLst>
                                      </p:cBhvr>
                                      <p:to>
                                        <p:strVal val="visible"/>
                                      </p:to>
                                    </p:set>
                                    <p:animEffect transition="in" filter="fade">
                                      <p:cBhvr>
                                        <p:cTn id="19" dur="500"/>
                                        <p:tgtEl>
                                          <p:spTgt spid="3080">
                                            <p:txEl>
                                              <p:pRg st="3" end="3"/>
                                            </p:txEl>
                                          </p:spTgt>
                                        </p:tgtEl>
                                      </p:cBhvr>
                                    </p:animEffect>
                                  </p:childTnLst>
                                </p:cTn>
                              </p:par>
                            </p:childTnLst>
                          </p:cTn>
                        </p:par>
                        <p:par>
                          <p:cTn id="20" fill="hold" nodeType="afterGroup">
                            <p:stCondLst>
                              <p:cond delay="6000"/>
                            </p:stCondLst>
                            <p:childTnLst>
                              <p:par>
                                <p:cTn id="21" presetID="10" presetClass="entr" presetSubtype="0" fill="hold" grpId="0" nodeType="afterEffect">
                                  <p:stCondLst>
                                    <p:cond delay="1000"/>
                                  </p:stCondLst>
                                  <p:childTnLst>
                                    <p:set>
                                      <p:cBhvr>
                                        <p:cTn id="22" dur="1" fill="hold">
                                          <p:stCondLst>
                                            <p:cond delay="0"/>
                                          </p:stCondLst>
                                        </p:cTn>
                                        <p:tgtEl>
                                          <p:spTgt spid="3080">
                                            <p:txEl>
                                              <p:pRg st="4" end="4"/>
                                            </p:txEl>
                                          </p:spTgt>
                                        </p:tgtEl>
                                        <p:attrNameLst>
                                          <p:attrName>style.visibility</p:attrName>
                                        </p:attrNameLst>
                                      </p:cBhvr>
                                      <p:to>
                                        <p:strVal val="visible"/>
                                      </p:to>
                                    </p:set>
                                    <p:animEffect transition="in" filter="fade">
                                      <p:cBhvr>
                                        <p:cTn id="23" dur="500"/>
                                        <p:tgtEl>
                                          <p:spTgt spid="3080">
                                            <p:txEl>
                                              <p:pRg st="4" end="4"/>
                                            </p:txEl>
                                          </p:spTgt>
                                        </p:tgtEl>
                                      </p:cBhvr>
                                    </p:animEffect>
                                  </p:childTnLst>
                                </p:cTn>
                              </p:par>
                            </p:childTnLst>
                          </p:cTn>
                        </p:par>
                        <p:par>
                          <p:cTn id="24" fill="hold" nodeType="afterGroup">
                            <p:stCondLst>
                              <p:cond delay="7500"/>
                            </p:stCondLst>
                            <p:childTnLst>
                              <p:par>
                                <p:cTn id="25" presetID="10" presetClass="entr" presetSubtype="0" fill="hold" grpId="0" nodeType="afterEffect">
                                  <p:stCondLst>
                                    <p:cond delay="1000"/>
                                  </p:stCondLst>
                                  <p:childTnLst>
                                    <p:set>
                                      <p:cBhvr>
                                        <p:cTn id="26" dur="1" fill="hold">
                                          <p:stCondLst>
                                            <p:cond delay="0"/>
                                          </p:stCondLst>
                                        </p:cTn>
                                        <p:tgtEl>
                                          <p:spTgt spid="3080">
                                            <p:txEl>
                                              <p:pRg st="5" end="5"/>
                                            </p:txEl>
                                          </p:spTgt>
                                        </p:tgtEl>
                                        <p:attrNameLst>
                                          <p:attrName>style.visibility</p:attrName>
                                        </p:attrNameLst>
                                      </p:cBhvr>
                                      <p:to>
                                        <p:strVal val="visible"/>
                                      </p:to>
                                    </p:set>
                                    <p:animEffect transition="in" filter="fade">
                                      <p:cBhvr>
                                        <p:cTn id="27" dur="500"/>
                                        <p:tgtEl>
                                          <p:spTgt spid="3080">
                                            <p:txEl>
                                              <p:pRg st="5" end="5"/>
                                            </p:txEl>
                                          </p:spTgt>
                                        </p:tgtEl>
                                      </p:cBhvr>
                                    </p:animEffect>
                                  </p:childTnLst>
                                </p:cTn>
                              </p:par>
                            </p:childTnLst>
                          </p:cTn>
                        </p:par>
                        <p:par>
                          <p:cTn id="28" fill="hold" nodeType="afterGroup">
                            <p:stCondLst>
                              <p:cond delay="9000"/>
                            </p:stCondLst>
                            <p:childTnLst>
                              <p:par>
                                <p:cTn id="29" presetID="10" presetClass="entr" presetSubtype="0" fill="hold" grpId="0" nodeType="afterEffect">
                                  <p:stCondLst>
                                    <p:cond delay="1000"/>
                                  </p:stCondLst>
                                  <p:childTnLst>
                                    <p:set>
                                      <p:cBhvr>
                                        <p:cTn id="30" dur="1" fill="hold">
                                          <p:stCondLst>
                                            <p:cond delay="0"/>
                                          </p:stCondLst>
                                        </p:cTn>
                                        <p:tgtEl>
                                          <p:spTgt spid="3080">
                                            <p:txEl>
                                              <p:pRg st="6" end="6"/>
                                            </p:txEl>
                                          </p:spTgt>
                                        </p:tgtEl>
                                        <p:attrNameLst>
                                          <p:attrName>style.visibility</p:attrName>
                                        </p:attrNameLst>
                                      </p:cBhvr>
                                      <p:to>
                                        <p:strVal val="visible"/>
                                      </p:to>
                                    </p:set>
                                    <p:animEffect transition="in" filter="fade">
                                      <p:cBhvr>
                                        <p:cTn id="31" dur="500"/>
                                        <p:tgtEl>
                                          <p:spTgt spid="3080">
                                            <p:txEl>
                                              <p:pRg st="6" end="6"/>
                                            </p:txEl>
                                          </p:spTgt>
                                        </p:tgtEl>
                                      </p:cBhvr>
                                    </p:animEffect>
                                  </p:childTnLst>
                                </p:cTn>
                              </p:par>
                            </p:childTnLst>
                          </p:cTn>
                        </p:par>
                        <p:par>
                          <p:cTn id="32" fill="hold" nodeType="afterGroup">
                            <p:stCondLst>
                              <p:cond delay="10500"/>
                            </p:stCondLst>
                            <p:childTnLst>
                              <p:par>
                                <p:cTn id="33" presetID="10" presetClass="entr" presetSubtype="0" fill="hold" grpId="0" nodeType="afterEffect">
                                  <p:stCondLst>
                                    <p:cond delay="1000"/>
                                  </p:stCondLst>
                                  <p:childTnLst>
                                    <p:set>
                                      <p:cBhvr>
                                        <p:cTn id="34" dur="1" fill="hold">
                                          <p:stCondLst>
                                            <p:cond delay="0"/>
                                          </p:stCondLst>
                                        </p:cTn>
                                        <p:tgtEl>
                                          <p:spTgt spid="3080">
                                            <p:txEl>
                                              <p:pRg st="7" end="7"/>
                                            </p:txEl>
                                          </p:spTgt>
                                        </p:tgtEl>
                                        <p:attrNameLst>
                                          <p:attrName>style.visibility</p:attrName>
                                        </p:attrNameLst>
                                      </p:cBhvr>
                                      <p:to>
                                        <p:strVal val="visible"/>
                                      </p:to>
                                    </p:set>
                                    <p:animEffect transition="in" filter="fade">
                                      <p:cBhvr>
                                        <p:cTn id="35" dur="500"/>
                                        <p:tgtEl>
                                          <p:spTgt spid="3080">
                                            <p:txEl>
                                              <p:pRg st="7" end="7"/>
                                            </p:txEl>
                                          </p:spTgt>
                                        </p:tgtEl>
                                      </p:cBhvr>
                                    </p:animEffect>
                                  </p:childTnLst>
                                </p:cTn>
                              </p:par>
                            </p:childTnLst>
                          </p:cTn>
                        </p:par>
                        <p:par>
                          <p:cTn id="36" fill="hold" nodeType="afterGroup">
                            <p:stCondLst>
                              <p:cond delay="12000"/>
                            </p:stCondLst>
                            <p:childTnLst>
                              <p:par>
                                <p:cTn id="37" presetID="10" presetClass="entr" presetSubtype="0" fill="hold" grpId="0" nodeType="afterEffect">
                                  <p:stCondLst>
                                    <p:cond delay="1000"/>
                                  </p:stCondLst>
                                  <p:childTnLst>
                                    <p:set>
                                      <p:cBhvr>
                                        <p:cTn id="38" dur="1" fill="hold">
                                          <p:stCondLst>
                                            <p:cond delay="0"/>
                                          </p:stCondLst>
                                        </p:cTn>
                                        <p:tgtEl>
                                          <p:spTgt spid="3080">
                                            <p:txEl>
                                              <p:pRg st="8" end="8"/>
                                            </p:txEl>
                                          </p:spTgt>
                                        </p:tgtEl>
                                        <p:attrNameLst>
                                          <p:attrName>style.visibility</p:attrName>
                                        </p:attrNameLst>
                                      </p:cBhvr>
                                      <p:to>
                                        <p:strVal val="visible"/>
                                      </p:to>
                                    </p:set>
                                    <p:animEffect transition="in" filter="fade">
                                      <p:cBhvr>
                                        <p:cTn id="39" dur="500"/>
                                        <p:tgtEl>
                                          <p:spTgt spid="3080">
                                            <p:txEl>
                                              <p:pRg st="8" end="8"/>
                                            </p:txEl>
                                          </p:spTgt>
                                        </p:tgtEl>
                                      </p:cBhvr>
                                    </p:animEffect>
                                  </p:childTnLst>
                                </p:cTn>
                              </p:par>
                            </p:childTnLst>
                          </p:cTn>
                        </p:par>
                        <p:par>
                          <p:cTn id="40" fill="hold" nodeType="afterGroup">
                            <p:stCondLst>
                              <p:cond delay="13500"/>
                            </p:stCondLst>
                            <p:childTnLst>
                              <p:par>
                                <p:cTn id="41" presetID="10" presetClass="entr" presetSubtype="0" fill="hold" grpId="0" nodeType="afterEffect">
                                  <p:stCondLst>
                                    <p:cond delay="1000"/>
                                  </p:stCondLst>
                                  <p:childTnLst>
                                    <p:set>
                                      <p:cBhvr>
                                        <p:cTn id="42" dur="1" fill="hold">
                                          <p:stCondLst>
                                            <p:cond delay="0"/>
                                          </p:stCondLst>
                                        </p:cTn>
                                        <p:tgtEl>
                                          <p:spTgt spid="3080">
                                            <p:txEl>
                                              <p:pRg st="9" end="9"/>
                                            </p:txEl>
                                          </p:spTgt>
                                        </p:tgtEl>
                                        <p:attrNameLst>
                                          <p:attrName>style.visibility</p:attrName>
                                        </p:attrNameLst>
                                      </p:cBhvr>
                                      <p:to>
                                        <p:strVal val="visible"/>
                                      </p:to>
                                    </p:set>
                                    <p:animEffect transition="in" filter="fade">
                                      <p:cBhvr>
                                        <p:cTn id="43" dur="500"/>
                                        <p:tgtEl>
                                          <p:spTgt spid="3080">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0"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nl-NL">
                <a:latin typeface="Times New Roman" charset="0"/>
                <a:cs typeface="Geneva" charset="0"/>
              </a:rPr>
              <a:t>Hoe gebruik je deze uitleg?</a:t>
            </a:r>
          </a:p>
        </p:txBody>
      </p:sp>
      <p:sp>
        <p:nvSpPr>
          <p:cNvPr id="2054" name="Rectangle 6"/>
          <p:cNvSpPr>
            <a:spLocks noGrp="1" noChangeArrowheads="1"/>
          </p:cNvSpPr>
          <p:nvPr>
            <p:ph type="body" sz="half" idx="2"/>
          </p:nvPr>
        </p:nvSpPr>
        <p:spPr>
          <a:xfrm>
            <a:off x="685800" y="1981200"/>
            <a:ext cx="7924800" cy="4114800"/>
          </a:xfrm>
          <a:noFill/>
        </p:spPr>
        <p:txBody>
          <a:bodyPr/>
          <a:lstStyle/>
          <a:p>
            <a:pPr eaLnBrk="1" hangingPunct="1"/>
            <a:r>
              <a:rPr lang="nl-NL" sz="2800" dirty="0">
                <a:latin typeface="Times New Roman" charset="0"/>
                <a:cs typeface="Geneva" charset="0"/>
              </a:rPr>
              <a:t>Je kunt in deze presentatie ‘bladeren’ door de pijltjestoetsen te gebruiken.</a:t>
            </a:r>
          </a:p>
          <a:p>
            <a:pPr eaLnBrk="1" hangingPunct="1"/>
            <a:r>
              <a:rPr lang="nl-NL" sz="2800" dirty="0">
                <a:latin typeface="Times New Roman" charset="0"/>
                <a:cs typeface="Geneva" charset="0"/>
                <a:sym typeface="Symbol" charset="0"/>
              </a:rPr>
              <a:t>Vooruit </a:t>
            </a:r>
            <a:r>
              <a:rPr lang="nl-NL" sz="2800" dirty="0" smtClean="0">
                <a:latin typeface="Times New Roman" charset="0"/>
                <a:cs typeface="Geneva" charset="0"/>
                <a:sym typeface="Symbol" charset="0"/>
              </a:rPr>
              <a:t>en achteruit ga </a:t>
            </a:r>
            <a:r>
              <a:rPr lang="nl-NL" sz="2800" dirty="0">
                <a:latin typeface="Times New Roman" charset="0"/>
                <a:cs typeface="Geneva" charset="0"/>
                <a:sym typeface="Symbol" charset="0"/>
              </a:rPr>
              <a:t>je met de </a:t>
            </a:r>
            <a:r>
              <a:rPr lang="nl-NL" sz="2800" dirty="0" smtClean="0">
                <a:latin typeface="Times New Roman" charset="0"/>
                <a:cs typeface="Geneva" charset="0"/>
                <a:sym typeface="Symbol" charset="0"/>
              </a:rPr>
              <a:t>pijltjestoets.</a:t>
            </a:r>
            <a:endParaRPr lang="nl-NL" sz="2800" dirty="0">
              <a:latin typeface="Times New Roman" charset="0"/>
              <a:cs typeface="Geneva" charset="0"/>
              <a:sym typeface="Symbol" charset="0"/>
            </a:endParaRPr>
          </a:p>
          <a:p>
            <a:pPr eaLnBrk="1" hangingPunct="1"/>
            <a:r>
              <a:rPr lang="nl-NL" sz="2800" dirty="0">
                <a:latin typeface="Times New Roman" charset="0"/>
                <a:cs typeface="Geneva" charset="0"/>
              </a:rPr>
              <a:t>Werk alle sheets rustig door.</a:t>
            </a:r>
          </a:p>
          <a:p>
            <a:pPr eaLnBrk="1" hangingPunct="1"/>
            <a:r>
              <a:rPr lang="nl-NL" sz="2800" dirty="0">
                <a:latin typeface="Times New Roman" charset="0"/>
                <a:cs typeface="Geneva" charset="0"/>
              </a:rPr>
              <a:t>Als je iets niet meteen snapt kun je terug gaan naar een vorige uitleg met de </a:t>
            </a:r>
            <a:r>
              <a:rPr lang="nl-NL" sz="2800" dirty="0" smtClean="0">
                <a:latin typeface="Times New Roman" charset="0"/>
                <a:cs typeface="Geneva" charset="0"/>
              </a:rPr>
              <a:t>pijltjestoetsen</a:t>
            </a:r>
            <a:r>
              <a:rPr lang="nl-NL" sz="2800" dirty="0" smtClean="0">
                <a:latin typeface="Times New Roman" charset="0"/>
                <a:cs typeface="Geneva" charset="0"/>
                <a:sym typeface="Symbol" charset="0"/>
              </a:rPr>
              <a:t>.</a:t>
            </a:r>
            <a:endParaRPr lang="nl-NL" sz="2800" dirty="0">
              <a:latin typeface="Times New Roman" charset="0"/>
              <a:cs typeface="Geneva" charset="0"/>
              <a:sym typeface="Symbo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1000"/>
                                  </p:stCondLst>
                                  <p:childTnLst>
                                    <p:set>
                                      <p:cBhvr>
                                        <p:cTn id="6" dur="1" fill="hold">
                                          <p:stCondLst>
                                            <p:cond delay="0"/>
                                          </p:stCondLst>
                                        </p:cTn>
                                        <p:tgtEl>
                                          <p:spTgt spid="2054">
                                            <p:txEl>
                                              <p:pRg st="0" end="0"/>
                                            </p:txEl>
                                          </p:spTgt>
                                        </p:tgtEl>
                                        <p:attrNameLst>
                                          <p:attrName>style.visibility</p:attrName>
                                        </p:attrNameLst>
                                      </p:cBhvr>
                                      <p:to>
                                        <p:strVal val="visible"/>
                                      </p:to>
                                    </p:set>
                                    <p:animEffect transition="in" filter="dissolve">
                                      <p:cBhvr>
                                        <p:cTn id="7" dur="500"/>
                                        <p:tgtEl>
                                          <p:spTgt spid="2054">
                                            <p:txEl>
                                              <p:pRg st="0" end="0"/>
                                            </p:txEl>
                                          </p:spTgt>
                                        </p:tgtEl>
                                      </p:cBhvr>
                                    </p:animEffect>
                                  </p:childTnLst>
                                </p:cTn>
                              </p:par>
                            </p:childTnLst>
                          </p:cTn>
                        </p:par>
                        <p:par>
                          <p:cTn id="8" fill="hold" nodeType="afterGroup">
                            <p:stCondLst>
                              <p:cond delay="1500"/>
                            </p:stCondLst>
                            <p:childTnLst>
                              <p:par>
                                <p:cTn id="9" presetID="9" presetClass="entr" presetSubtype="0" fill="hold" grpId="0" nodeType="afterEffect">
                                  <p:stCondLst>
                                    <p:cond delay="1000"/>
                                  </p:stCondLst>
                                  <p:childTnLst>
                                    <p:set>
                                      <p:cBhvr>
                                        <p:cTn id="10" dur="1" fill="hold">
                                          <p:stCondLst>
                                            <p:cond delay="0"/>
                                          </p:stCondLst>
                                        </p:cTn>
                                        <p:tgtEl>
                                          <p:spTgt spid="2054">
                                            <p:txEl>
                                              <p:pRg st="1" end="1"/>
                                            </p:txEl>
                                          </p:spTgt>
                                        </p:tgtEl>
                                        <p:attrNameLst>
                                          <p:attrName>style.visibility</p:attrName>
                                        </p:attrNameLst>
                                      </p:cBhvr>
                                      <p:to>
                                        <p:strVal val="visible"/>
                                      </p:to>
                                    </p:set>
                                    <p:animEffect transition="in" filter="dissolve">
                                      <p:cBhvr>
                                        <p:cTn id="11" dur="500"/>
                                        <p:tgtEl>
                                          <p:spTgt spid="2054">
                                            <p:txEl>
                                              <p:pRg st="1" end="1"/>
                                            </p:txEl>
                                          </p:spTgt>
                                        </p:tgtEl>
                                      </p:cBhvr>
                                    </p:animEffect>
                                  </p:childTnLst>
                                </p:cTn>
                              </p:par>
                            </p:childTnLst>
                          </p:cTn>
                        </p:par>
                        <p:par>
                          <p:cTn id="12" fill="hold" nodeType="afterGroup">
                            <p:stCondLst>
                              <p:cond delay="3000"/>
                            </p:stCondLst>
                            <p:childTnLst>
                              <p:par>
                                <p:cTn id="13" presetID="9" presetClass="entr" presetSubtype="0" fill="hold" grpId="0" nodeType="afterEffect">
                                  <p:stCondLst>
                                    <p:cond delay="1000"/>
                                  </p:stCondLst>
                                  <p:childTnLst>
                                    <p:set>
                                      <p:cBhvr>
                                        <p:cTn id="14" dur="1" fill="hold">
                                          <p:stCondLst>
                                            <p:cond delay="0"/>
                                          </p:stCondLst>
                                        </p:cTn>
                                        <p:tgtEl>
                                          <p:spTgt spid="2054">
                                            <p:txEl>
                                              <p:pRg st="2" end="2"/>
                                            </p:txEl>
                                          </p:spTgt>
                                        </p:tgtEl>
                                        <p:attrNameLst>
                                          <p:attrName>style.visibility</p:attrName>
                                        </p:attrNameLst>
                                      </p:cBhvr>
                                      <p:to>
                                        <p:strVal val="visible"/>
                                      </p:to>
                                    </p:set>
                                    <p:animEffect transition="in" filter="dissolve">
                                      <p:cBhvr>
                                        <p:cTn id="15" dur="500"/>
                                        <p:tgtEl>
                                          <p:spTgt spid="2054">
                                            <p:txEl>
                                              <p:pRg st="2" end="2"/>
                                            </p:txEl>
                                          </p:spTgt>
                                        </p:tgtEl>
                                      </p:cBhvr>
                                    </p:animEffect>
                                  </p:childTnLst>
                                </p:cTn>
                              </p:par>
                            </p:childTnLst>
                          </p:cTn>
                        </p:par>
                        <p:par>
                          <p:cTn id="16" fill="hold" nodeType="afterGroup">
                            <p:stCondLst>
                              <p:cond delay="4500"/>
                            </p:stCondLst>
                            <p:childTnLst>
                              <p:par>
                                <p:cTn id="17" presetID="9" presetClass="entr" presetSubtype="0" fill="hold" grpId="0" nodeType="afterEffect">
                                  <p:stCondLst>
                                    <p:cond delay="1000"/>
                                  </p:stCondLst>
                                  <p:childTnLst>
                                    <p:set>
                                      <p:cBhvr>
                                        <p:cTn id="18" dur="1" fill="hold">
                                          <p:stCondLst>
                                            <p:cond delay="0"/>
                                          </p:stCondLst>
                                        </p:cTn>
                                        <p:tgtEl>
                                          <p:spTgt spid="2054">
                                            <p:txEl>
                                              <p:pRg st="3" end="3"/>
                                            </p:txEl>
                                          </p:spTgt>
                                        </p:tgtEl>
                                        <p:attrNameLst>
                                          <p:attrName>style.visibility</p:attrName>
                                        </p:attrNameLst>
                                      </p:cBhvr>
                                      <p:to>
                                        <p:strVal val="visible"/>
                                      </p:to>
                                    </p:set>
                                    <p:animEffect transition="in" filter="dissolve">
                                      <p:cBhvr>
                                        <p:cTn id="19" dur="500"/>
                                        <p:tgtEl>
                                          <p:spTgt spid="205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4" grpId="0" build="p" autoUpdateAnimBg="0" advAuto="1000"/>
    </p:bldLst>
  </p:timing>
</p:sld>
</file>

<file path=ppt/slides/slide2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5800" y="381000"/>
            <a:ext cx="7772400" cy="1143000"/>
          </a:xfrm>
        </p:spPr>
        <p:txBody>
          <a:bodyPr/>
          <a:lstStyle/>
          <a:p>
            <a:pPr eaLnBrk="1" hangingPunct="1"/>
            <a:r>
              <a:rPr lang="nl-NL">
                <a:latin typeface="Times New Roman" charset="0"/>
                <a:cs typeface="Geneva" charset="0"/>
              </a:rPr>
              <a:t>Samenwerkingsverbanden </a:t>
            </a:r>
            <a:r>
              <a:rPr lang="nl-NL" sz="1800">
                <a:latin typeface="Times New Roman" charset="0"/>
                <a:cs typeface="Geneva" charset="0"/>
              </a:rPr>
              <a:t>(schematisch)</a:t>
            </a:r>
          </a:p>
        </p:txBody>
      </p:sp>
      <p:sp>
        <p:nvSpPr>
          <p:cNvPr id="4100" name="Rectangle 4"/>
          <p:cNvSpPr>
            <a:spLocks noGrp="1" noChangeArrowheads="1"/>
          </p:cNvSpPr>
          <p:nvPr>
            <p:ph type="body" sz="half" idx="2"/>
          </p:nvPr>
        </p:nvSpPr>
        <p:spPr>
          <a:xfrm>
            <a:off x="4648200" y="1524000"/>
            <a:ext cx="4114800" cy="5029200"/>
          </a:xfrm>
        </p:spPr>
        <p:txBody>
          <a:bodyPr/>
          <a:lstStyle/>
          <a:p>
            <a:pPr eaLnBrk="1" hangingPunct="1">
              <a:lnSpc>
                <a:spcPct val="90000"/>
              </a:lnSpc>
              <a:buFontTx/>
              <a:buNone/>
            </a:pPr>
            <a:r>
              <a:rPr lang="nl-NL" sz="2400">
                <a:latin typeface="Times New Roman" charset="0"/>
                <a:cs typeface="Geneva" charset="0"/>
              </a:rPr>
              <a:t>De landen A, B en C hebben geen samenwerkingsverband en heffen invoerrechten:</a:t>
            </a:r>
          </a:p>
          <a:p>
            <a:pPr eaLnBrk="1" hangingPunct="1">
              <a:lnSpc>
                <a:spcPct val="90000"/>
              </a:lnSpc>
              <a:buFontTx/>
              <a:buNone/>
            </a:pPr>
            <a:r>
              <a:rPr lang="nl-NL" sz="2400">
                <a:latin typeface="Times New Roman" charset="0"/>
                <a:cs typeface="Geneva" charset="0"/>
              </a:rPr>
              <a:t>Land A: producten uit land B en C (en andere landen) worden 7% duurder gemaakt.</a:t>
            </a:r>
          </a:p>
          <a:p>
            <a:pPr eaLnBrk="1" hangingPunct="1">
              <a:lnSpc>
                <a:spcPct val="90000"/>
              </a:lnSpc>
              <a:buFontTx/>
              <a:buNone/>
            </a:pPr>
            <a:r>
              <a:rPr lang="nl-NL" sz="2400">
                <a:latin typeface="Times New Roman" charset="0"/>
                <a:cs typeface="Geneva" charset="0"/>
              </a:rPr>
              <a:t>Land B: producten uit land A en C (en andere landen) worden 5% duurder gemaakt.</a:t>
            </a:r>
          </a:p>
          <a:p>
            <a:pPr eaLnBrk="1" hangingPunct="1">
              <a:lnSpc>
                <a:spcPct val="90000"/>
              </a:lnSpc>
              <a:buFontTx/>
              <a:buNone/>
            </a:pPr>
            <a:r>
              <a:rPr lang="nl-NL" sz="2400">
                <a:latin typeface="Times New Roman" charset="0"/>
                <a:cs typeface="Geneva" charset="0"/>
              </a:rPr>
              <a:t>Land C: producten uit land A en B (en andere landen) worden 8% duurder gemaakt</a:t>
            </a:r>
          </a:p>
          <a:p>
            <a:pPr eaLnBrk="1" hangingPunct="1">
              <a:lnSpc>
                <a:spcPct val="90000"/>
              </a:lnSpc>
              <a:buFontTx/>
              <a:buNone/>
            </a:pPr>
            <a:endParaRPr lang="nl-NL" sz="2400">
              <a:latin typeface="Times New Roman" charset="0"/>
              <a:cs typeface="Geneva" charset="0"/>
            </a:endParaRPr>
          </a:p>
        </p:txBody>
      </p:sp>
      <p:sp>
        <p:nvSpPr>
          <p:cNvPr id="21508" name="Rectangle 29"/>
          <p:cNvSpPr>
            <a:spLocks noChangeArrowheads="1"/>
          </p:cNvSpPr>
          <p:nvPr/>
        </p:nvSpPr>
        <p:spPr bwMode="auto">
          <a:xfrm>
            <a:off x="4648200" y="4343400"/>
            <a:ext cx="3810000" cy="1371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eaLnBrk="1" hangingPunct="1">
              <a:spcBef>
                <a:spcPct val="20000"/>
              </a:spcBef>
              <a:buFontTx/>
              <a:buChar char="•"/>
            </a:pPr>
            <a:endParaRPr lang="nl-NL">
              <a:latin typeface="Times New Roman" charset="0"/>
            </a:endParaRPr>
          </a:p>
        </p:txBody>
      </p:sp>
      <p:sp>
        <p:nvSpPr>
          <p:cNvPr id="21509" name="Oval 34"/>
          <p:cNvSpPr>
            <a:spLocks noChangeArrowheads="1"/>
          </p:cNvSpPr>
          <p:nvPr/>
        </p:nvSpPr>
        <p:spPr bwMode="auto">
          <a:xfrm>
            <a:off x="533400" y="1981200"/>
            <a:ext cx="3962400" cy="3962400"/>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nl-NL"/>
          </a:p>
        </p:txBody>
      </p:sp>
      <p:sp>
        <p:nvSpPr>
          <p:cNvPr id="21510" name="Line 35"/>
          <p:cNvSpPr>
            <a:spLocks noChangeShapeType="1"/>
          </p:cNvSpPr>
          <p:nvPr/>
        </p:nvSpPr>
        <p:spPr bwMode="auto">
          <a:xfrm>
            <a:off x="2590800" y="1981200"/>
            <a:ext cx="0" cy="18288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nl-NL"/>
          </a:p>
        </p:txBody>
      </p:sp>
      <p:sp>
        <p:nvSpPr>
          <p:cNvPr id="21511" name="Line 36"/>
          <p:cNvSpPr>
            <a:spLocks noChangeShapeType="1"/>
          </p:cNvSpPr>
          <p:nvPr/>
        </p:nvSpPr>
        <p:spPr bwMode="auto">
          <a:xfrm flipV="1">
            <a:off x="1066800" y="3810000"/>
            <a:ext cx="1524000" cy="15240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nl-NL"/>
          </a:p>
        </p:txBody>
      </p:sp>
      <p:sp>
        <p:nvSpPr>
          <p:cNvPr id="21512" name="Line 37"/>
          <p:cNvSpPr>
            <a:spLocks noChangeShapeType="1"/>
          </p:cNvSpPr>
          <p:nvPr/>
        </p:nvSpPr>
        <p:spPr bwMode="auto">
          <a:xfrm flipH="1" flipV="1">
            <a:off x="2590800" y="3810000"/>
            <a:ext cx="1447800" cy="14478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nl-NL"/>
          </a:p>
        </p:txBody>
      </p:sp>
      <p:sp>
        <p:nvSpPr>
          <p:cNvPr id="21513" name="Text Box 38"/>
          <p:cNvSpPr txBox="1">
            <a:spLocks noChangeArrowheads="1"/>
          </p:cNvSpPr>
          <p:nvPr/>
        </p:nvSpPr>
        <p:spPr bwMode="auto">
          <a:xfrm>
            <a:off x="2117725" y="3367088"/>
            <a:ext cx="441325"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cs typeface="Geneva" charset="0"/>
              </a:defRPr>
            </a:lvl1pPr>
            <a:lvl2pPr marL="742950" indent="-285750">
              <a:defRPr sz="2800">
                <a:solidFill>
                  <a:schemeClr val="tx1"/>
                </a:solidFill>
                <a:latin typeface="Times" charset="0"/>
                <a:ea typeface="Geneva" charset="0"/>
                <a:cs typeface="Geneva" charset="0"/>
              </a:defRPr>
            </a:lvl2pPr>
            <a:lvl3pPr marL="1143000" indent="-228600">
              <a:defRPr sz="2800">
                <a:solidFill>
                  <a:schemeClr val="tx1"/>
                </a:solidFill>
                <a:latin typeface="Times" charset="0"/>
                <a:ea typeface="Geneva" charset="0"/>
                <a:cs typeface="Geneva" charset="0"/>
              </a:defRPr>
            </a:lvl3pPr>
            <a:lvl4pPr marL="1600200" indent="-228600">
              <a:defRPr sz="2800">
                <a:solidFill>
                  <a:schemeClr val="tx1"/>
                </a:solidFill>
                <a:latin typeface="Times" charset="0"/>
                <a:ea typeface="Geneva" charset="0"/>
                <a:cs typeface="Geneva" charset="0"/>
              </a:defRPr>
            </a:lvl4pPr>
            <a:lvl5pPr marL="2057400" indent="-228600">
              <a:defRPr sz="2800">
                <a:solidFill>
                  <a:schemeClr val="tx1"/>
                </a:solidFill>
                <a:latin typeface="Times" charset="0"/>
                <a:ea typeface="Geneva" charset="0"/>
                <a:cs typeface="Geneva" charset="0"/>
              </a:defRPr>
            </a:lvl5pPr>
            <a:lvl6pPr marL="2514600" indent="-228600" eaLnBrk="0" fontAlgn="base" hangingPunct="0">
              <a:spcBef>
                <a:spcPct val="0"/>
              </a:spcBef>
              <a:spcAft>
                <a:spcPct val="0"/>
              </a:spcAft>
              <a:defRPr sz="2800">
                <a:solidFill>
                  <a:schemeClr val="tx1"/>
                </a:solidFill>
                <a:latin typeface="Times" charset="0"/>
                <a:ea typeface="Geneva" charset="0"/>
                <a:cs typeface="Geneva" charset="0"/>
              </a:defRPr>
            </a:lvl6pPr>
            <a:lvl7pPr marL="2971800" indent="-228600" eaLnBrk="0" fontAlgn="base" hangingPunct="0">
              <a:spcBef>
                <a:spcPct val="0"/>
              </a:spcBef>
              <a:spcAft>
                <a:spcPct val="0"/>
              </a:spcAft>
              <a:defRPr sz="2800">
                <a:solidFill>
                  <a:schemeClr val="tx1"/>
                </a:solidFill>
                <a:latin typeface="Times" charset="0"/>
                <a:ea typeface="Geneva" charset="0"/>
                <a:cs typeface="Geneva" charset="0"/>
              </a:defRPr>
            </a:lvl7pPr>
            <a:lvl8pPr marL="3429000" indent="-228600" eaLnBrk="0" fontAlgn="base" hangingPunct="0">
              <a:spcBef>
                <a:spcPct val="0"/>
              </a:spcBef>
              <a:spcAft>
                <a:spcPct val="0"/>
              </a:spcAft>
              <a:defRPr sz="2800">
                <a:solidFill>
                  <a:schemeClr val="tx1"/>
                </a:solidFill>
                <a:latin typeface="Times" charset="0"/>
                <a:ea typeface="Geneva" charset="0"/>
                <a:cs typeface="Geneva" charset="0"/>
              </a:defRPr>
            </a:lvl8pPr>
            <a:lvl9pPr marL="3886200" indent="-228600" eaLnBrk="0" fontAlgn="base" hangingPunct="0">
              <a:spcBef>
                <a:spcPct val="0"/>
              </a:spcBef>
              <a:spcAft>
                <a:spcPct val="0"/>
              </a:spcAft>
              <a:defRPr sz="2800">
                <a:solidFill>
                  <a:schemeClr val="tx1"/>
                </a:solidFill>
                <a:latin typeface="Times" charset="0"/>
                <a:ea typeface="Geneva" charset="0"/>
                <a:cs typeface="Geneva" charset="0"/>
              </a:defRPr>
            </a:lvl9pPr>
          </a:lstStyle>
          <a:p>
            <a:r>
              <a:rPr lang="en-US" b="1"/>
              <a:t>A</a:t>
            </a:r>
          </a:p>
        </p:txBody>
      </p:sp>
      <p:sp>
        <p:nvSpPr>
          <p:cNvPr id="21514" name="Text Box 39"/>
          <p:cNvSpPr txBox="1">
            <a:spLocks noChangeArrowheads="1"/>
          </p:cNvSpPr>
          <p:nvPr/>
        </p:nvSpPr>
        <p:spPr bwMode="auto">
          <a:xfrm>
            <a:off x="2590800" y="3367088"/>
            <a:ext cx="420688"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cs typeface="Geneva" charset="0"/>
              </a:defRPr>
            </a:lvl1pPr>
            <a:lvl2pPr marL="742950" indent="-285750">
              <a:defRPr sz="2800">
                <a:solidFill>
                  <a:schemeClr val="tx1"/>
                </a:solidFill>
                <a:latin typeface="Times" charset="0"/>
                <a:ea typeface="Geneva" charset="0"/>
                <a:cs typeface="Geneva" charset="0"/>
              </a:defRPr>
            </a:lvl2pPr>
            <a:lvl3pPr marL="1143000" indent="-228600">
              <a:defRPr sz="2800">
                <a:solidFill>
                  <a:schemeClr val="tx1"/>
                </a:solidFill>
                <a:latin typeface="Times" charset="0"/>
                <a:ea typeface="Geneva" charset="0"/>
                <a:cs typeface="Geneva" charset="0"/>
              </a:defRPr>
            </a:lvl3pPr>
            <a:lvl4pPr marL="1600200" indent="-228600">
              <a:defRPr sz="2800">
                <a:solidFill>
                  <a:schemeClr val="tx1"/>
                </a:solidFill>
                <a:latin typeface="Times" charset="0"/>
                <a:ea typeface="Geneva" charset="0"/>
                <a:cs typeface="Geneva" charset="0"/>
              </a:defRPr>
            </a:lvl4pPr>
            <a:lvl5pPr marL="2057400" indent="-228600">
              <a:defRPr sz="2800">
                <a:solidFill>
                  <a:schemeClr val="tx1"/>
                </a:solidFill>
                <a:latin typeface="Times" charset="0"/>
                <a:ea typeface="Geneva" charset="0"/>
                <a:cs typeface="Geneva" charset="0"/>
              </a:defRPr>
            </a:lvl5pPr>
            <a:lvl6pPr marL="2514600" indent="-228600" eaLnBrk="0" fontAlgn="base" hangingPunct="0">
              <a:spcBef>
                <a:spcPct val="0"/>
              </a:spcBef>
              <a:spcAft>
                <a:spcPct val="0"/>
              </a:spcAft>
              <a:defRPr sz="2800">
                <a:solidFill>
                  <a:schemeClr val="tx1"/>
                </a:solidFill>
                <a:latin typeface="Times" charset="0"/>
                <a:ea typeface="Geneva" charset="0"/>
                <a:cs typeface="Geneva" charset="0"/>
              </a:defRPr>
            </a:lvl6pPr>
            <a:lvl7pPr marL="2971800" indent="-228600" eaLnBrk="0" fontAlgn="base" hangingPunct="0">
              <a:spcBef>
                <a:spcPct val="0"/>
              </a:spcBef>
              <a:spcAft>
                <a:spcPct val="0"/>
              </a:spcAft>
              <a:defRPr sz="2800">
                <a:solidFill>
                  <a:schemeClr val="tx1"/>
                </a:solidFill>
                <a:latin typeface="Times" charset="0"/>
                <a:ea typeface="Geneva" charset="0"/>
                <a:cs typeface="Geneva" charset="0"/>
              </a:defRPr>
            </a:lvl7pPr>
            <a:lvl8pPr marL="3429000" indent="-228600" eaLnBrk="0" fontAlgn="base" hangingPunct="0">
              <a:spcBef>
                <a:spcPct val="0"/>
              </a:spcBef>
              <a:spcAft>
                <a:spcPct val="0"/>
              </a:spcAft>
              <a:defRPr sz="2800">
                <a:solidFill>
                  <a:schemeClr val="tx1"/>
                </a:solidFill>
                <a:latin typeface="Times" charset="0"/>
                <a:ea typeface="Geneva" charset="0"/>
                <a:cs typeface="Geneva" charset="0"/>
              </a:defRPr>
            </a:lvl8pPr>
            <a:lvl9pPr marL="3886200" indent="-228600" eaLnBrk="0" fontAlgn="base" hangingPunct="0">
              <a:spcBef>
                <a:spcPct val="0"/>
              </a:spcBef>
              <a:spcAft>
                <a:spcPct val="0"/>
              </a:spcAft>
              <a:defRPr sz="2800">
                <a:solidFill>
                  <a:schemeClr val="tx1"/>
                </a:solidFill>
                <a:latin typeface="Times" charset="0"/>
                <a:ea typeface="Geneva" charset="0"/>
                <a:cs typeface="Geneva" charset="0"/>
              </a:defRPr>
            </a:lvl9pPr>
          </a:lstStyle>
          <a:p>
            <a:r>
              <a:rPr lang="en-US" b="1"/>
              <a:t>B</a:t>
            </a:r>
          </a:p>
        </p:txBody>
      </p:sp>
      <p:sp>
        <p:nvSpPr>
          <p:cNvPr id="21515" name="Text Box 40"/>
          <p:cNvSpPr txBox="1">
            <a:spLocks noChangeArrowheads="1"/>
          </p:cNvSpPr>
          <p:nvPr/>
        </p:nvSpPr>
        <p:spPr bwMode="auto">
          <a:xfrm>
            <a:off x="2362200" y="3886200"/>
            <a:ext cx="444500"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cs typeface="Geneva" charset="0"/>
              </a:defRPr>
            </a:lvl1pPr>
            <a:lvl2pPr marL="742950" indent="-285750">
              <a:defRPr sz="2800">
                <a:solidFill>
                  <a:schemeClr val="tx1"/>
                </a:solidFill>
                <a:latin typeface="Times" charset="0"/>
                <a:ea typeface="Geneva" charset="0"/>
                <a:cs typeface="Geneva" charset="0"/>
              </a:defRPr>
            </a:lvl2pPr>
            <a:lvl3pPr marL="1143000" indent="-228600">
              <a:defRPr sz="2800">
                <a:solidFill>
                  <a:schemeClr val="tx1"/>
                </a:solidFill>
                <a:latin typeface="Times" charset="0"/>
                <a:ea typeface="Geneva" charset="0"/>
                <a:cs typeface="Geneva" charset="0"/>
              </a:defRPr>
            </a:lvl3pPr>
            <a:lvl4pPr marL="1600200" indent="-228600">
              <a:defRPr sz="2800">
                <a:solidFill>
                  <a:schemeClr val="tx1"/>
                </a:solidFill>
                <a:latin typeface="Times" charset="0"/>
                <a:ea typeface="Geneva" charset="0"/>
                <a:cs typeface="Geneva" charset="0"/>
              </a:defRPr>
            </a:lvl4pPr>
            <a:lvl5pPr marL="2057400" indent="-228600">
              <a:defRPr sz="2800">
                <a:solidFill>
                  <a:schemeClr val="tx1"/>
                </a:solidFill>
                <a:latin typeface="Times" charset="0"/>
                <a:ea typeface="Geneva" charset="0"/>
                <a:cs typeface="Geneva" charset="0"/>
              </a:defRPr>
            </a:lvl5pPr>
            <a:lvl6pPr marL="2514600" indent="-228600" eaLnBrk="0" fontAlgn="base" hangingPunct="0">
              <a:spcBef>
                <a:spcPct val="0"/>
              </a:spcBef>
              <a:spcAft>
                <a:spcPct val="0"/>
              </a:spcAft>
              <a:defRPr sz="2800">
                <a:solidFill>
                  <a:schemeClr val="tx1"/>
                </a:solidFill>
                <a:latin typeface="Times" charset="0"/>
                <a:ea typeface="Geneva" charset="0"/>
                <a:cs typeface="Geneva" charset="0"/>
              </a:defRPr>
            </a:lvl6pPr>
            <a:lvl7pPr marL="2971800" indent="-228600" eaLnBrk="0" fontAlgn="base" hangingPunct="0">
              <a:spcBef>
                <a:spcPct val="0"/>
              </a:spcBef>
              <a:spcAft>
                <a:spcPct val="0"/>
              </a:spcAft>
              <a:defRPr sz="2800">
                <a:solidFill>
                  <a:schemeClr val="tx1"/>
                </a:solidFill>
                <a:latin typeface="Times" charset="0"/>
                <a:ea typeface="Geneva" charset="0"/>
                <a:cs typeface="Geneva" charset="0"/>
              </a:defRPr>
            </a:lvl7pPr>
            <a:lvl8pPr marL="3429000" indent="-228600" eaLnBrk="0" fontAlgn="base" hangingPunct="0">
              <a:spcBef>
                <a:spcPct val="0"/>
              </a:spcBef>
              <a:spcAft>
                <a:spcPct val="0"/>
              </a:spcAft>
              <a:defRPr sz="2800">
                <a:solidFill>
                  <a:schemeClr val="tx1"/>
                </a:solidFill>
                <a:latin typeface="Times" charset="0"/>
                <a:ea typeface="Geneva" charset="0"/>
                <a:cs typeface="Geneva" charset="0"/>
              </a:defRPr>
            </a:lvl8pPr>
            <a:lvl9pPr marL="3886200" indent="-228600" eaLnBrk="0" fontAlgn="base" hangingPunct="0">
              <a:spcBef>
                <a:spcPct val="0"/>
              </a:spcBef>
              <a:spcAft>
                <a:spcPct val="0"/>
              </a:spcAft>
              <a:defRPr sz="2800">
                <a:solidFill>
                  <a:schemeClr val="tx1"/>
                </a:solidFill>
                <a:latin typeface="Times" charset="0"/>
                <a:ea typeface="Geneva" charset="0"/>
                <a:cs typeface="Geneva" charset="0"/>
              </a:defRPr>
            </a:lvl9pPr>
          </a:lstStyle>
          <a:p>
            <a:r>
              <a:rPr lang="en-US" b="1"/>
              <a:t>C</a:t>
            </a:r>
          </a:p>
        </p:txBody>
      </p:sp>
      <p:sp>
        <p:nvSpPr>
          <p:cNvPr id="21516" name="TextBox 13"/>
          <p:cNvSpPr txBox="1">
            <a:spLocks noChangeArrowheads="1"/>
          </p:cNvSpPr>
          <p:nvPr/>
        </p:nvSpPr>
        <p:spPr bwMode="auto">
          <a:xfrm>
            <a:off x="1905000" y="2362200"/>
            <a:ext cx="663575"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cs typeface="Geneva" charset="0"/>
              </a:defRPr>
            </a:lvl1pPr>
            <a:lvl2pPr marL="742950" indent="-285750">
              <a:defRPr sz="2800">
                <a:solidFill>
                  <a:schemeClr val="tx1"/>
                </a:solidFill>
                <a:latin typeface="Times" charset="0"/>
                <a:ea typeface="Geneva" charset="0"/>
                <a:cs typeface="Geneva" charset="0"/>
              </a:defRPr>
            </a:lvl2pPr>
            <a:lvl3pPr marL="1143000" indent="-228600">
              <a:defRPr sz="2800">
                <a:solidFill>
                  <a:schemeClr val="tx1"/>
                </a:solidFill>
                <a:latin typeface="Times" charset="0"/>
                <a:ea typeface="Geneva" charset="0"/>
                <a:cs typeface="Geneva" charset="0"/>
              </a:defRPr>
            </a:lvl3pPr>
            <a:lvl4pPr marL="1600200" indent="-228600">
              <a:defRPr sz="2800">
                <a:solidFill>
                  <a:schemeClr val="tx1"/>
                </a:solidFill>
                <a:latin typeface="Times" charset="0"/>
                <a:ea typeface="Geneva" charset="0"/>
                <a:cs typeface="Geneva" charset="0"/>
              </a:defRPr>
            </a:lvl4pPr>
            <a:lvl5pPr marL="2057400" indent="-228600">
              <a:defRPr sz="2800">
                <a:solidFill>
                  <a:schemeClr val="tx1"/>
                </a:solidFill>
                <a:latin typeface="Times" charset="0"/>
                <a:ea typeface="Geneva" charset="0"/>
                <a:cs typeface="Geneva" charset="0"/>
              </a:defRPr>
            </a:lvl5pPr>
            <a:lvl6pPr marL="2514600" indent="-228600" eaLnBrk="0" fontAlgn="base" hangingPunct="0">
              <a:spcBef>
                <a:spcPct val="0"/>
              </a:spcBef>
              <a:spcAft>
                <a:spcPct val="0"/>
              </a:spcAft>
              <a:defRPr sz="2800">
                <a:solidFill>
                  <a:schemeClr val="tx1"/>
                </a:solidFill>
                <a:latin typeface="Times" charset="0"/>
                <a:ea typeface="Geneva" charset="0"/>
                <a:cs typeface="Geneva" charset="0"/>
              </a:defRPr>
            </a:lvl6pPr>
            <a:lvl7pPr marL="2971800" indent="-228600" eaLnBrk="0" fontAlgn="base" hangingPunct="0">
              <a:spcBef>
                <a:spcPct val="0"/>
              </a:spcBef>
              <a:spcAft>
                <a:spcPct val="0"/>
              </a:spcAft>
              <a:defRPr sz="2800">
                <a:solidFill>
                  <a:schemeClr val="tx1"/>
                </a:solidFill>
                <a:latin typeface="Times" charset="0"/>
                <a:ea typeface="Geneva" charset="0"/>
                <a:cs typeface="Geneva" charset="0"/>
              </a:defRPr>
            </a:lvl7pPr>
            <a:lvl8pPr marL="3429000" indent="-228600" eaLnBrk="0" fontAlgn="base" hangingPunct="0">
              <a:spcBef>
                <a:spcPct val="0"/>
              </a:spcBef>
              <a:spcAft>
                <a:spcPct val="0"/>
              </a:spcAft>
              <a:defRPr sz="2800">
                <a:solidFill>
                  <a:schemeClr val="tx1"/>
                </a:solidFill>
                <a:latin typeface="Times" charset="0"/>
                <a:ea typeface="Geneva" charset="0"/>
                <a:cs typeface="Geneva" charset="0"/>
              </a:defRPr>
            </a:lvl8pPr>
            <a:lvl9pPr marL="3886200" indent="-228600" eaLnBrk="0" fontAlgn="base" hangingPunct="0">
              <a:spcBef>
                <a:spcPct val="0"/>
              </a:spcBef>
              <a:spcAft>
                <a:spcPct val="0"/>
              </a:spcAft>
              <a:defRPr sz="2800">
                <a:solidFill>
                  <a:schemeClr val="tx1"/>
                </a:solidFill>
                <a:latin typeface="Times" charset="0"/>
                <a:ea typeface="Geneva" charset="0"/>
                <a:cs typeface="Geneva" charset="0"/>
              </a:defRPr>
            </a:lvl9pPr>
          </a:lstStyle>
          <a:p>
            <a:r>
              <a:rPr lang="en-US"/>
              <a:t>7%</a:t>
            </a:r>
          </a:p>
        </p:txBody>
      </p:sp>
      <p:sp>
        <p:nvSpPr>
          <p:cNvPr id="21517" name="TextBox 14"/>
          <p:cNvSpPr txBox="1">
            <a:spLocks noChangeArrowheads="1"/>
          </p:cNvSpPr>
          <p:nvPr/>
        </p:nvSpPr>
        <p:spPr bwMode="auto">
          <a:xfrm>
            <a:off x="1143000" y="4114800"/>
            <a:ext cx="663575"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cs typeface="Geneva" charset="0"/>
              </a:defRPr>
            </a:lvl1pPr>
            <a:lvl2pPr marL="742950" indent="-285750">
              <a:defRPr sz="2800">
                <a:solidFill>
                  <a:schemeClr val="tx1"/>
                </a:solidFill>
                <a:latin typeface="Times" charset="0"/>
                <a:ea typeface="Geneva" charset="0"/>
                <a:cs typeface="Geneva" charset="0"/>
              </a:defRPr>
            </a:lvl2pPr>
            <a:lvl3pPr marL="1143000" indent="-228600">
              <a:defRPr sz="2800">
                <a:solidFill>
                  <a:schemeClr val="tx1"/>
                </a:solidFill>
                <a:latin typeface="Times" charset="0"/>
                <a:ea typeface="Geneva" charset="0"/>
                <a:cs typeface="Geneva" charset="0"/>
              </a:defRPr>
            </a:lvl3pPr>
            <a:lvl4pPr marL="1600200" indent="-228600">
              <a:defRPr sz="2800">
                <a:solidFill>
                  <a:schemeClr val="tx1"/>
                </a:solidFill>
                <a:latin typeface="Times" charset="0"/>
                <a:ea typeface="Geneva" charset="0"/>
                <a:cs typeface="Geneva" charset="0"/>
              </a:defRPr>
            </a:lvl4pPr>
            <a:lvl5pPr marL="2057400" indent="-228600">
              <a:defRPr sz="2800">
                <a:solidFill>
                  <a:schemeClr val="tx1"/>
                </a:solidFill>
                <a:latin typeface="Times" charset="0"/>
                <a:ea typeface="Geneva" charset="0"/>
                <a:cs typeface="Geneva" charset="0"/>
              </a:defRPr>
            </a:lvl5pPr>
            <a:lvl6pPr marL="2514600" indent="-228600" eaLnBrk="0" fontAlgn="base" hangingPunct="0">
              <a:spcBef>
                <a:spcPct val="0"/>
              </a:spcBef>
              <a:spcAft>
                <a:spcPct val="0"/>
              </a:spcAft>
              <a:defRPr sz="2800">
                <a:solidFill>
                  <a:schemeClr val="tx1"/>
                </a:solidFill>
                <a:latin typeface="Times" charset="0"/>
                <a:ea typeface="Geneva" charset="0"/>
                <a:cs typeface="Geneva" charset="0"/>
              </a:defRPr>
            </a:lvl6pPr>
            <a:lvl7pPr marL="2971800" indent="-228600" eaLnBrk="0" fontAlgn="base" hangingPunct="0">
              <a:spcBef>
                <a:spcPct val="0"/>
              </a:spcBef>
              <a:spcAft>
                <a:spcPct val="0"/>
              </a:spcAft>
              <a:defRPr sz="2800">
                <a:solidFill>
                  <a:schemeClr val="tx1"/>
                </a:solidFill>
                <a:latin typeface="Times" charset="0"/>
                <a:ea typeface="Geneva" charset="0"/>
                <a:cs typeface="Geneva" charset="0"/>
              </a:defRPr>
            </a:lvl7pPr>
            <a:lvl8pPr marL="3429000" indent="-228600" eaLnBrk="0" fontAlgn="base" hangingPunct="0">
              <a:spcBef>
                <a:spcPct val="0"/>
              </a:spcBef>
              <a:spcAft>
                <a:spcPct val="0"/>
              </a:spcAft>
              <a:defRPr sz="2800">
                <a:solidFill>
                  <a:schemeClr val="tx1"/>
                </a:solidFill>
                <a:latin typeface="Times" charset="0"/>
                <a:ea typeface="Geneva" charset="0"/>
                <a:cs typeface="Geneva" charset="0"/>
              </a:defRPr>
            </a:lvl8pPr>
            <a:lvl9pPr marL="3886200" indent="-228600" eaLnBrk="0" fontAlgn="base" hangingPunct="0">
              <a:spcBef>
                <a:spcPct val="0"/>
              </a:spcBef>
              <a:spcAft>
                <a:spcPct val="0"/>
              </a:spcAft>
              <a:defRPr sz="2800">
                <a:solidFill>
                  <a:schemeClr val="tx1"/>
                </a:solidFill>
                <a:latin typeface="Times" charset="0"/>
                <a:ea typeface="Geneva" charset="0"/>
                <a:cs typeface="Geneva" charset="0"/>
              </a:defRPr>
            </a:lvl9pPr>
          </a:lstStyle>
          <a:p>
            <a:r>
              <a:rPr lang="en-US"/>
              <a:t>7%</a:t>
            </a:r>
          </a:p>
        </p:txBody>
      </p:sp>
      <p:sp>
        <p:nvSpPr>
          <p:cNvPr id="21518" name="TextBox 15"/>
          <p:cNvSpPr txBox="1">
            <a:spLocks noChangeArrowheads="1"/>
          </p:cNvSpPr>
          <p:nvPr/>
        </p:nvSpPr>
        <p:spPr bwMode="auto">
          <a:xfrm>
            <a:off x="2667000" y="2362200"/>
            <a:ext cx="663575"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cs typeface="Geneva" charset="0"/>
              </a:defRPr>
            </a:lvl1pPr>
            <a:lvl2pPr marL="742950" indent="-285750">
              <a:defRPr sz="2800">
                <a:solidFill>
                  <a:schemeClr val="tx1"/>
                </a:solidFill>
                <a:latin typeface="Times" charset="0"/>
                <a:ea typeface="Geneva" charset="0"/>
                <a:cs typeface="Geneva" charset="0"/>
              </a:defRPr>
            </a:lvl2pPr>
            <a:lvl3pPr marL="1143000" indent="-228600">
              <a:defRPr sz="2800">
                <a:solidFill>
                  <a:schemeClr val="tx1"/>
                </a:solidFill>
                <a:latin typeface="Times" charset="0"/>
                <a:ea typeface="Geneva" charset="0"/>
                <a:cs typeface="Geneva" charset="0"/>
              </a:defRPr>
            </a:lvl3pPr>
            <a:lvl4pPr marL="1600200" indent="-228600">
              <a:defRPr sz="2800">
                <a:solidFill>
                  <a:schemeClr val="tx1"/>
                </a:solidFill>
                <a:latin typeface="Times" charset="0"/>
                <a:ea typeface="Geneva" charset="0"/>
                <a:cs typeface="Geneva" charset="0"/>
              </a:defRPr>
            </a:lvl4pPr>
            <a:lvl5pPr marL="2057400" indent="-228600">
              <a:defRPr sz="2800">
                <a:solidFill>
                  <a:schemeClr val="tx1"/>
                </a:solidFill>
                <a:latin typeface="Times" charset="0"/>
                <a:ea typeface="Geneva" charset="0"/>
                <a:cs typeface="Geneva" charset="0"/>
              </a:defRPr>
            </a:lvl5pPr>
            <a:lvl6pPr marL="2514600" indent="-228600" eaLnBrk="0" fontAlgn="base" hangingPunct="0">
              <a:spcBef>
                <a:spcPct val="0"/>
              </a:spcBef>
              <a:spcAft>
                <a:spcPct val="0"/>
              </a:spcAft>
              <a:defRPr sz="2800">
                <a:solidFill>
                  <a:schemeClr val="tx1"/>
                </a:solidFill>
                <a:latin typeface="Times" charset="0"/>
                <a:ea typeface="Geneva" charset="0"/>
                <a:cs typeface="Geneva" charset="0"/>
              </a:defRPr>
            </a:lvl6pPr>
            <a:lvl7pPr marL="2971800" indent="-228600" eaLnBrk="0" fontAlgn="base" hangingPunct="0">
              <a:spcBef>
                <a:spcPct val="0"/>
              </a:spcBef>
              <a:spcAft>
                <a:spcPct val="0"/>
              </a:spcAft>
              <a:defRPr sz="2800">
                <a:solidFill>
                  <a:schemeClr val="tx1"/>
                </a:solidFill>
                <a:latin typeface="Times" charset="0"/>
                <a:ea typeface="Geneva" charset="0"/>
                <a:cs typeface="Geneva" charset="0"/>
              </a:defRPr>
            </a:lvl7pPr>
            <a:lvl8pPr marL="3429000" indent="-228600" eaLnBrk="0" fontAlgn="base" hangingPunct="0">
              <a:spcBef>
                <a:spcPct val="0"/>
              </a:spcBef>
              <a:spcAft>
                <a:spcPct val="0"/>
              </a:spcAft>
              <a:defRPr sz="2800">
                <a:solidFill>
                  <a:schemeClr val="tx1"/>
                </a:solidFill>
                <a:latin typeface="Times" charset="0"/>
                <a:ea typeface="Geneva" charset="0"/>
                <a:cs typeface="Geneva" charset="0"/>
              </a:defRPr>
            </a:lvl8pPr>
            <a:lvl9pPr marL="3886200" indent="-228600" eaLnBrk="0" fontAlgn="base" hangingPunct="0">
              <a:spcBef>
                <a:spcPct val="0"/>
              </a:spcBef>
              <a:spcAft>
                <a:spcPct val="0"/>
              </a:spcAft>
              <a:defRPr sz="2800">
                <a:solidFill>
                  <a:schemeClr val="tx1"/>
                </a:solidFill>
                <a:latin typeface="Times" charset="0"/>
                <a:ea typeface="Geneva" charset="0"/>
                <a:cs typeface="Geneva" charset="0"/>
              </a:defRPr>
            </a:lvl9pPr>
          </a:lstStyle>
          <a:p>
            <a:r>
              <a:rPr lang="en-US"/>
              <a:t>5%</a:t>
            </a:r>
          </a:p>
        </p:txBody>
      </p:sp>
      <p:sp>
        <p:nvSpPr>
          <p:cNvPr id="21519" name="TextBox 16"/>
          <p:cNvSpPr txBox="1">
            <a:spLocks noChangeArrowheads="1"/>
          </p:cNvSpPr>
          <p:nvPr/>
        </p:nvSpPr>
        <p:spPr bwMode="auto">
          <a:xfrm>
            <a:off x="3505200" y="4114800"/>
            <a:ext cx="663575"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cs typeface="Geneva" charset="0"/>
              </a:defRPr>
            </a:lvl1pPr>
            <a:lvl2pPr marL="742950" indent="-285750">
              <a:defRPr sz="2800">
                <a:solidFill>
                  <a:schemeClr val="tx1"/>
                </a:solidFill>
                <a:latin typeface="Times" charset="0"/>
                <a:ea typeface="Geneva" charset="0"/>
                <a:cs typeface="Geneva" charset="0"/>
              </a:defRPr>
            </a:lvl2pPr>
            <a:lvl3pPr marL="1143000" indent="-228600">
              <a:defRPr sz="2800">
                <a:solidFill>
                  <a:schemeClr val="tx1"/>
                </a:solidFill>
                <a:latin typeface="Times" charset="0"/>
                <a:ea typeface="Geneva" charset="0"/>
                <a:cs typeface="Geneva" charset="0"/>
              </a:defRPr>
            </a:lvl3pPr>
            <a:lvl4pPr marL="1600200" indent="-228600">
              <a:defRPr sz="2800">
                <a:solidFill>
                  <a:schemeClr val="tx1"/>
                </a:solidFill>
                <a:latin typeface="Times" charset="0"/>
                <a:ea typeface="Geneva" charset="0"/>
                <a:cs typeface="Geneva" charset="0"/>
              </a:defRPr>
            </a:lvl4pPr>
            <a:lvl5pPr marL="2057400" indent="-228600">
              <a:defRPr sz="2800">
                <a:solidFill>
                  <a:schemeClr val="tx1"/>
                </a:solidFill>
                <a:latin typeface="Times" charset="0"/>
                <a:ea typeface="Geneva" charset="0"/>
                <a:cs typeface="Geneva" charset="0"/>
              </a:defRPr>
            </a:lvl5pPr>
            <a:lvl6pPr marL="2514600" indent="-228600" eaLnBrk="0" fontAlgn="base" hangingPunct="0">
              <a:spcBef>
                <a:spcPct val="0"/>
              </a:spcBef>
              <a:spcAft>
                <a:spcPct val="0"/>
              </a:spcAft>
              <a:defRPr sz="2800">
                <a:solidFill>
                  <a:schemeClr val="tx1"/>
                </a:solidFill>
                <a:latin typeface="Times" charset="0"/>
                <a:ea typeface="Geneva" charset="0"/>
                <a:cs typeface="Geneva" charset="0"/>
              </a:defRPr>
            </a:lvl6pPr>
            <a:lvl7pPr marL="2971800" indent="-228600" eaLnBrk="0" fontAlgn="base" hangingPunct="0">
              <a:spcBef>
                <a:spcPct val="0"/>
              </a:spcBef>
              <a:spcAft>
                <a:spcPct val="0"/>
              </a:spcAft>
              <a:defRPr sz="2800">
                <a:solidFill>
                  <a:schemeClr val="tx1"/>
                </a:solidFill>
                <a:latin typeface="Times" charset="0"/>
                <a:ea typeface="Geneva" charset="0"/>
                <a:cs typeface="Geneva" charset="0"/>
              </a:defRPr>
            </a:lvl7pPr>
            <a:lvl8pPr marL="3429000" indent="-228600" eaLnBrk="0" fontAlgn="base" hangingPunct="0">
              <a:spcBef>
                <a:spcPct val="0"/>
              </a:spcBef>
              <a:spcAft>
                <a:spcPct val="0"/>
              </a:spcAft>
              <a:defRPr sz="2800">
                <a:solidFill>
                  <a:schemeClr val="tx1"/>
                </a:solidFill>
                <a:latin typeface="Times" charset="0"/>
                <a:ea typeface="Geneva" charset="0"/>
                <a:cs typeface="Geneva" charset="0"/>
              </a:defRPr>
            </a:lvl8pPr>
            <a:lvl9pPr marL="3886200" indent="-228600" eaLnBrk="0" fontAlgn="base" hangingPunct="0">
              <a:spcBef>
                <a:spcPct val="0"/>
              </a:spcBef>
              <a:spcAft>
                <a:spcPct val="0"/>
              </a:spcAft>
              <a:defRPr sz="2800">
                <a:solidFill>
                  <a:schemeClr val="tx1"/>
                </a:solidFill>
                <a:latin typeface="Times" charset="0"/>
                <a:ea typeface="Geneva" charset="0"/>
                <a:cs typeface="Geneva" charset="0"/>
              </a:defRPr>
            </a:lvl9pPr>
          </a:lstStyle>
          <a:p>
            <a:r>
              <a:rPr lang="en-US"/>
              <a:t>5%</a:t>
            </a:r>
          </a:p>
        </p:txBody>
      </p:sp>
      <p:sp>
        <p:nvSpPr>
          <p:cNvPr id="21520" name="TextBox 17"/>
          <p:cNvSpPr txBox="1">
            <a:spLocks noChangeArrowheads="1"/>
          </p:cNvSpPr>
          <p:nvPr/>
        </p:nvSpPr>
        <p:spPr bwMode="auto">
          <a:xfrm>
            <a:off x="1524000" y="4800600"/>
            <a:ext cx="663575"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cs typeface="Geneva" charset="0"/>
              </a:defRPr>
            </a:lvl1pPr>
            <a:lvl2pPr marL="742950" indent="-285750">
              <a:defRPr sz="2800">
                <a:solidFill>
                  <a:schemeClr val="tx1"/>
                </a:solidFill>
                <a:latin typeface="Times" charset="0"/>
                <a:ea typeface="Geneva" charset="0"/>
                <a:cs typeface="Geneva" charset="0"/>
              </a:defRPr>
            </a:lvl2pPr>
            <a:lvl3pPr marL="1143000" indent="-228600">
              <a:defRPr sz="2800">
                <a:solidFill>
                  <a:schemeClr val="tx1"/>
                </a:solidFill>
                <a:latin typeface="Times" charset="0"/>
                <a:ea typeface="Geneva" charset="0"/>
                <a:cs typeface="Geneva" charset="0"/>
              </a:defRPr>
            </a:lvl3pPr>
            <a:lvl4pPr marL="1600200" indent="-228600">
              <a:defRPr sz="2800">
                <a:solidFill>
                  <a:schemeClr val="tx1"/>
                </a:solidFill>
                <a:latin typeface="Times" charset="0"/>
                <a:ea typeface="Geneva" charset="0"/>
                <a:cs typeface="Geneva" charset="0"/>
              </a:defRPr>
            </a:lvl4pPr>
            <a:lvl5pPr marL="2057400" indent="-228600">
              <a:defRPr sz="2800">
                <a:solidFill>
                  <a:schemeClr val="tx1"/>
                </a:solidFill>
                <a:latin typeface="Times" charset="0"/>
                <a:ea typeface="Geneva" charset="0"/>
                <a:cs typeface="Geneva" charset="0"/>
              </a:defRPr>
            </a:lvl5pPr>
            <a:lvl6pPr marL="2514600" indent="-228600" eaLnBrk="0" fontAlgn="base" hangingPunct="0">
              <a:spcBef>
                <a:spcPct val="0"/>
              </a:spcBef>
              <a:spcAft>
                <a:spcPct val="0"/>
              </a:spcAft>
              <a:defRPr sz="2800">
                <a:solidFill>
                  <a:schemeClr val="tx1"/>
                </a:solidFill>
                <a:latin typeface="Times" charset="0"/>
                <a:ea typeface="Geneva" charset="0"/>
                <a:cs typeface="Geneva" charset="0"/>
              </a:defRPr>
            </a:lvl6pPr>
            <a:lvl7pPr marL="2971800" indent="-228600" eaLnBrk="0" fontAlgn="base" hangingPunct="0">
              <a:spcBef>
                <a:spcPct val="0"/>
              </a:spcBef>
              <a:spcAft>
                <a:spcPct val="0"/>
              </a:spcAft>
              <a:defRPr sz="2800">
                <a:solidFill>
                  <a:schemeClr val="tx1"/>
                </a:solidFill>
                <a:latin typeface="Times" charset="0"/>
                <a:ea typeface="Geneva" charset="0"/>
                <a:cs typeface="Geneva" charset="0"/>
              </a:defRPr>
            </a:lvl7pPr>
            <a:lvl8pPr marL="3429000" indent="-228600" eaLnBrk="0" fontAlgn="base" hangingPunct="0">
              <a:spcBef>
                <a:spcPct val="0"/>
              </a:spcBef>
              <a:spcAft>
                <a:spcPct val="0"/>
              </a:spcAft>
              <a:defRPr sz="2800">
                <a:solidFill>
                  <a:schemeClr val="tx1"/>
                </a:solidFill>
                <a:latin typeface="Times" charset="0"/>
                <a:ea typeface="Geneva" charset="0"/>
                <a:cs typeface="Geneva" charset="0"/>
              </a:defRPr>
            </a:lvl8pPr>
            <a:lvl9pPr marL="3886200" indent="-228600" eaLnBrk="0" fontAlgn="base" hangingPunct="0">
              <a:spcBef>
                <a:spcPct val="0"/>
              </a:spcBef>
              <a:spcAft>
                <a:spcPct val="0"/>
              </a:spcAft>
              <a:defRPr sz="2800">
                <a:solidFill>
                  <a:schemeClr val="tx1"/>
                </a:solidFill>
                <a:latin typeface="Times" charset="0"/>
                <a:ea typeface="Geneva" charset="0"/>
                <a:cs typeface="Geneva" charset="0"/>
              </a:defRPr>
            </a:lvl9pPr>
          </a:lstStyle>
          <a:p>
            <a:r>
              <a:rPr lang="en-US"/>
              <a:t>8%</a:t>
            </a:r>
          </a:p>
        </p:txBody>
      </p:sp>
      <p:sp>
        <p:nvSpPr>
          <p:cNvPr id="21521" name="TextBox 18"/>
          <p:cNvSpPr txBox="1">
            <a:spLocks noChangeArrowheads="1"/>
          </p:cNvSpPr>
          <p:nvPr/>
        </p:nvSpPr>
        <p:spPr bwMode="auto">
          <a:xfrm>
            <a:off x="3124200" y="4800600"/>
            <a:ext cx="663575"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cs typeface="Geneva" charset="0"/>
              </a:defRPr>
            </a:lvl1pPr>
            <a:lvl2pPr marL="742950" indent="-285750">
              <a:defRPr sz="2800">
                <a:solidFill>
                  <a:schemeClr val="tx1"/>
                </a:solidFill>
                <a:latin typeface="Times" charset="0"/>
                <a:ea typeface="Geneva" charset="0"/>
                <a:cs typeface="Geneva" charset="0"/>
              </a:defRPr>
            </a:lvl2pPr>
            <a:lvl3pPr marL="1143000" indent="-228600">
              <a:defRPr sz="2800">
                <a:solidFill>
                  <a:schemeClr val="tx1"/>
                </a:solidFill>
                <a:latin typeface="Times" charset="0"/>
                <a:ea typeface="Geneva" charset="0"/>
                <a:cs typeface="Geneva" charset="0"/>
              </a:defRPr>
            </a:lvl3pPr>
            <a:lvl4pPr marL="1600200" indent="-228600">
              <a:defRPr sz="2800">
                <a:solidFill>
                  <a:schemeClr val="tx1"/>
                </a:solidFill>
                <a:latin typeface="Times" charset="0"/>
                <a:ea typeface="Geneva" charset="0"/>
                <a:cs typeface="Geneva" charset="0"/>
              </a:defRPr>
            </a:lvl4pPr>
            <a:lvl5pPr marL="2057400" indent="-228600">
              <a:defRPr sz="2800">
                <a:solidFill>
                  <a:schemeClr val="tx1"/>
                </a:solidFill>
                <a:latin typeface="Times" charset="0"/>
                <a:ea typeface="Geneva" charset="0"/>
                <a:cs typeface="Geneva" charset="0"/>
              </a:defRPr>
            </a:lvl5pPr>
            <a:lvl6pPr marL="2514600" indent="-228600" eaLnBrk="0" fontAlgn="base" hangingPunct="0">
              <a:spcBef>
                <a:spcPct val="0"/>
              </a:spcBef>
              <a:spcAft>
                <a:spcPct val="0"/>
              </a:spcAft>
              <a:defRPr sz="2800">
                <a:solidFill>
                  <a:schemeClr val="tx1"/>
                </a:solidFill>
                <a:latin typeface="Times" charset="0"/>
                <a:ea typeface="Geneva" charset="0"/>
                <a:cs typeface="Geneva" charset="0"/>
              </a:defRPr>
            </a:lvl6pPr>
            <a:lvl7pPr marL="2971800" indent="-228600" eaLnBrk="0" fontAlgn="base" hangingPunct="0">
              <a:spcBef>
                <a:spcPct val="0"/>
              </a:spcBef>
              <a:spcAft>
                <a:spcPct val="0"/>
              </a:spcAft>
              <a:defRPr sz="2800">
                <a:solidFill>
                  <a:schemeClr val="tx1"/>
                </a:solidFill>
                <a:latin typeface="Times" charset="0"/>
                <a:ea typeface="Geneva" charset="0"/>
                <a:cs typeface="Geneva" charset="0"/>
              </a:defRPr>
            </a:lvl7pPr>
            <a:lvl8pPr marL="3429000" indent="-228600" eaLnBrk="0" fontAlgn="base" hangingPunct="0">
              <a:spcBef>
                <a:spcPct val="0"/>
              </a:spcBef>
              <a:spcAft>
                <a:spcPct val="0"/>
              </a:spcAft>
              <a:defRPr sz="2800">
                <a:solidFill>
                  <a:schemeClr val="tx1"/>
                </a:solidFill>
                <a:latin typeface="Times" charset="0"/>
                <a:ea typeface="Geneva" charset="0"/>
                <a:cs typeface="Geneva" charset="0"/>
              </a:defRPr>
            </a:lvl8pPr>
            <a:lvl9pPr marL="3886200" indent="-228600" eaLnBrk="0" fontAlgn="base" hangingPunct="0">
              <a:spcBef>
                <a:spcPct val="0"/>
              </a:spcBef>
              <a:spcAft>
                <a:spcPct val="0"/>
              </a:spcAft>
              <a:defRPr sz="2800">
                <a:solidFill>
                  <a:schemeClr val="tx1"/>
                </a:solidFill>
                <a:latin typeface="Times" charset="0"/>
                <a:ea typeface="Geneva" charset="0"/>
                <a:cs typeface="Geneva" charset="0"/>
              </a:defRPr>
            </a:lvl9pPr>
          </a:lstStyle>
          <a:p>
            <a:r>
              <a:rPr lang="en-US"/>
              <a:t>8%</a:t>
            </a:r>
          </a:p>
        </p:txBody>
      </p:sp>
      <p:sp>
        <p:nvSpPr>
          <p:cNvPr id="21522" name="TextBox 19"/>
          <p:cNvSpPr txBox="1">
            <a:spLocks noChangeArrowheads="1"/>
          </p:cNvSpPr>
          <p:nvPr/>
        </p:nvSpPr>
        <p:spPr bwMode="auto">
          <a:xfrm>
            <a:off x="685800" y="2905125"/>
            <a:ext cx="663575"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cs typeface="Geneva" charset="0"/>
              </a:defRPr>
            </a:lvl1pPr>
            <a:lvl2pPr marL="742950" indent="-285750">
              <a:defRPr sz="2800">
                <a:solidFill>
                  <a:schemeClr val="tx1"/>
                </a:solidFill>
                <a:latin typeface="Times" charset="0"/>
                <a:ea typeface="Geneva" charset="0"/>
                <a:cs typeface="Geneva" charset="0"/>
              </a:defRPr>
            </a:lvl2pPr>
            <a:lvl3pPr marL="1143000" indent="-228600">
              <a:defRPr sz="2800">
                <a:solidFill>
                  <a:schemeClr val="tx1"/>
                </a:solidFill>
                <a:latin typeface="Times" charset="0"/>
                <a:ea typeface="Geneva" charset="0"/>
                <a:cs typeface="Geneva" charset="0"/>
              </a:defRPr>
            </a:lvl3pPr>
            <a:lvl4pPr marL="1600200" indent="-228600">
              <a:defRPr sz="2800">
                <a:solidFill>
                  <a:schemeClr val="tx1"/>
                </a:solidFill>
                <a:latin typeface="Times" charset="0"/>
                <a:ea typeface="Geneva" charset="0"/>
                <a:cs typeface="Geneva" charset="0"/>
              </a:defRPr>
            </a:lvl4pPr>
            <a:lvl5pPr marL="2057400" indent="-228600">
              <a:defRPr sz="2800">
                <a:solidFill>
                  <a:schemeClr val="tx1"/>
                </a:solidFill>
                <a:latin typeface="Times" charset="0"/>
                <a:ea typeface="Geneva" charset="0"/>
                <a:cs typeface="Geneva" charset="0"/>
              </a:defRPr>
            </a:lvl5pPr>
            <a:lvl6pPr marL="2514600" indent="-228600" eaLnBrk="0" fontAlgn="base" hangingPunct="0">
              <a:spcBef>
                <a:spcPct val="0"/>
              </a:spcBef>
              <a:spcAft>
                <a:spcPct val="0"/>
              </a:spcAft>
              <a:defRPr sz="2800">
                <a:solidFill>
                  <a:schemeClr val="tx1"/>
                </a:solidFill>
                <a:latin typeface="Times" charset="0"/>
                <a:ea typeface="Geneva" charset="0"/>
                <a:cs typeface="Geneva" charset="0"/>
              </a:defRPr>
            </a:lvl6pPr>
            <a:lvl7pPr marL="2971800" indent="-228600" eaLnBrk="0" fontAlgn="base" hangingPunct="0">
              <a:spcBef>
                <a:spcPct val="0"/>
              </a:spcBef>
              <a:spcAft>
                <a:spcPct val="0"/>
              </a:spcAft>
              <a:defRPr sz="2800">
                <a:solidFill>
                  <a:schemeClr val="tx1"/>
                </a:solidFill>
                <a:latin typeface="Times" charset="0"/>
                <a:ea typeface="Geneva" charset="0"/>
                <a:cs typeface="Geneva" charset="0"/>
              </a:defRPr>
            </a:lvl7pPr>
            <a:lvl8pPr marL="3429000" indent="-228600" eaLnBrk="0" fontAlgn="base" hangingPunct="0">
              <a:spcBef>
                <a:spcPct val="0"/>
              </a:spcBef>
              <a:spcAft>
                <a:spcPct val="0"/>
              </a:spcAft>
              <a:defRPr sz="2800">
                <a:solidFill>
                  <a:schemeClr val="tx1"/>
                </a:solidFill>
                <a:latin typeface="Times" charset="0"/>
                <a:ea typeface="Geneva" charset="0"/>
                <a:cs typeface="Geneva" charset="0"/>
              </a:defRPr>
            </a:lvl8pPr>
            <a:lvl9pPr marL="3886200" indent="-228600" eaLnBrk="0" fontAlgn="base" hangingPunct="0">
              <a:spcBef>
                <a:spcPct val="0"/>
              </a:spcBef>
              <a:spcAft>
                <a:spcPct val="0"/>
              </a:spcAft>
              <a:defRPr sz="2800">
                <a:solidFill>
                  <a:schemeClr val="tx1"/>
                </a:solidFill>
                <a:latin typeface="Times" charset="0"/>
                <a:ea typeface="Geneva" charset="0"/>
                <a:cs typeface="Geneva" charset="0"/>
              </a:defRPr>
            </a:lvl9pPr>
          </a:lstStyle>
          <a:p>
            <a:r>
              <a:rPr lang="en-US"/>
              <a:t>7%</a:t>
            </a:r>
          </a:p>
        </p:txBody>
      </p:sp>
      <p:sp>
        <p:nvSpPr>
          <p:cNvPr id="21523" name="TextBox 20"/>
          <p:cNvSpPr txBox="1">
            <a:spLocks noChangeArrowheads="1"/>
          </p:cNvSpPr>
          <p:nvPr/>
        </p:nvSpPr>
        <p:spPr bwMode="auto">
          <a:xfrm>
            <a:off x="3756025" y="2895600"/>
            <a:ext cx="663575"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cs typeface="Geneva" charset="0"/>
              </a:defRPr>
            </a:lvl1pPr>
            <a:lvl2pPr marL="742950" indent="-285750">
              <a:defRPr sz="2800">
                <a:solidFill>
                  <a:schemeClr val="tx1"/>
                </a:solidFill>
                <a:latin typeface="Times" charset="0"/>
                <a:ea typeface="Geneva" charset="0"/>
                <a:cs typeface="Geneva" charset="0"/>
              </a:defRPr>
            </a:lvl2pPr>
            <a:lvl3pPr marL="1143000" indent="-228600">
              <a:defRPr sz="2800">
                <a:solidFill>
                  <a:schemeClr val="tx1"/>
                </a:solidFill>
                <a:latin typeface="Times" charset="0"/>
                <a:ea typeface="Geneva" charset="0"/>
                <a:cs typeface="Geneva" charset="0"/>
              </a:defRPr>
            </a:lvl3pPr>
            <a:lvl4pPr marL="1600200" indent="-228600">
              <a:defRPr sz="2800">
                <a:solidFill>
                  <a:schemeClr val="tx1"/>
                </a:solidFill>
                <a:latin typeface="Times" charset="0"/>
                <a:ea typeface="Geneva" charset="0"/>
                <a:cs typeface="Geneva" charset="0"/>
              </a:defRPr>
            </a:lvl4pPr>
            <a:lvl5pPr marL="2057400" indent="-228600">
              <a:defRPr sz="2800">
                <a:solidFill>
                  <a:schemeClr val="tx1"/>
                </a:solidFill>
                <a:latin typeface="Times" charset="0"/>
                <a:ea typeface="Geneva" charset="0"/>
                <a:cs typeface="Geneva" charset="0"/>
              </a:defRPr>
            </a:lvl5pPr>
            <a:lvl6pPr marL="2514600" indent="-228600" eaLnBrk="0" fontAlgn="base" hangingPunct="0">
              <a:spcBef>
                <a:spcPct val="0"/>
              </a:spcBef>
              <a:spcAft>
                <a:spcPct val="0"/>
              </a:spcAft>
              <a:defRPr sz="2800">
                <a:solidFill>
                  <a:schemeClr val="tx1"/>
                </a:solidFill>
                <a:latin typeface="Times" charset="0"/>
                <a:ea typeface="Geneva" charset="0"/>
                <a:cs typeface="Geneva" charset="0"/>
              </a:defRPr>
            </a:lvl6pPr>
            <a:lvl7pPr marL="2971800" indent="-228600" eaLnBrk="0" fontAlgn="base" hangingPunct="0">
              <a:spcBef>
                <a:spcPct val="0"/>
              </a:spcBef>
              <a:spcAft>
                <a:spcPct val="0"/>
              </a:spcAft>
              <a:defRPr sz="2800">
                <a:solidFill>
                  <a:schemeClr val="tx1"/>
                </a:solidFill>
                <a:latin typeface="Times" charset="0"/>
                <a:ea typeface="Geneva" charset="0"/>
                <a:cs typeface="Geneva" charset="0"/>
              </a:defRPr>
            </a:lvl7pPr>
            <a:lvl8pPr marL="3429000" indent="-228600" eaLnBrk="0" fontAlgn="base" hangingPunct="0">
              <a:spcBef>
                <a:spcPct val="0"/>
              </a:spcBef>
              <a:spcAft>
                <a:spcPct val="0"/>
              </a:spcAft>
              <a:defRPr sz="2800">
                <a:solidFill>
                  <a:schemeClr val="tx1"/>
                </a:solidFill>
                <a:latin typeface="Times" charset="0"/>
                <a:ea typeface="Geneva" charset="0"/>
                <a:cs typeface="Geneva" charset="0"/>
              </a:defRPr>
            </a:lvl8pPr>
            <a:lvl9pPr marL="3886200" indent="-228600" eaLnBrk="0" fontAlgn="base" hangingPunct="0">
              <a:spcBef>
                <a:spcPct val="0"/>
              </a:spcBef>
              <a:spcAft>
                <a:spcPct val="0"/>
              </a:spcAft>
              <a:defRPr sz="2800">
                <a:solidFill>
                  <a:schemeClr val="tx1"/>
                </a:solidFill>
                <a:latin typeface="Times" charset="0"/>
                <a:ea typeface="Geneva" charset="0"/>
                <a:cs typeface="Geneva" charset="0"/>
              </a:defRPr>
            </a:lvl9pPr>
          </a:lstStyle>
          <a:p>
            <a:r>
              <a:rPr lang="en-US"/>
              <a:t>5%</a:t>
            </a:r>
          </a:p>
        </p:txBody>
      </p:sp>
      <p:sp>
        <p:nvSpPr>
          <p:cNvPr id="21524" name="TextBox 21"/>
          <p:cNvSpPr txBox="1">
            <a:spLocks noChangeArrowheads="1"/>
          </p:cNvSpPr>
          <p:nvPr/>
        </p:nvSpPr>
        <p:spPr bwMode="auto">
          <a:xfrm>
            <a:off x="2286000" y="5419725"/>
            <a:ext cx="663575"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cs typeface="Geneva" charset="0"/>
              </a:defRPr>
            </a:lvl1pPr>
            <a:lvl2pPr marL="742950" indent="-285750">
              <a:defRPr sz="2800">
                <a:solidFill>
                  <a:schemeClr val="tx1"/>
                </a:solidFill>
                <a:latin typeface="Times" charset="0"/>
                <a:ea typeface="Geneva" charset="0"/>
                <a:cs typeface="Geneva" charset="0"/>
              </a:defRPr>
            </a:lvl2pPr>
            <a:lvl3pPr marL="1143000" indent="-228600">
              <a:defRPr sz="2800">
                <a:solidFill>
                  <a:schemeClr val="tx1"/>
                </a:solidFill>
                <a:latin typeface="Times" charset="0"/>
                <a:ea typeface="Geneva" charset="0"/>
                <a:cs typeface="Geneva" charset="0"/>
              </a:defRPr>
            </a:lvl3pPr>
            <a:lvl4pPr marL="1600200" indent="-228600">
              <a:defRPr sz="2800">
                <a:solidFill>
                  <a:schemeClr val="tx1"/>
                </a:solidFill>
                <a:latin typeface="Times" charset="0"/>
                <a:ea typeface="Geneva" charset="0"/>
                <a:cs typeface="Geneva" charset="0"/>
              </a:defRPr>
            </a:lvl4pPr>
            <a:lvl5pPr marL="2057400" indent="-228600">
              <a:defRPr sz="2800">
                <a:solidFill>
                  <a:schemeClr val="tx1"/>
                </a:solidFill>
                <a:latin typeface="Times" charset="0"/>
                <a:ea typeface="Geneva" charset="0"/>
                <a:cs typeface="Geneva" charset="0"/>
              </a:defRPr>
            </a:lvl5pPr>
            <a:lvl6pPr marL="2514600" indent="-228600" eaLnBrk="0" fontAlgn="base" hangingPunct="0">
              <a:spcBef>
                <a:spcPct val="0"/>
              </a:spcBef>
              <a:spcAft>
                <a:spcPct val="0"/>
              </a:spcAft>
              <a:defRPr sz="2800">
                <a:solidFill>
                  <a:schemeClr val="tx1"/>
                </a:solidFill>
                <a:latin typeface="Times" charset="0"/>
                <a:ea typeface="Geneva" charset="0"/>
                <a:cs typeface="Geneva" charset="0"/>
              </a:defRPr>
            </a:lvl6pPr>
            <a:lvl7pPr marL="2971800" indent="-228600" eaLnBrk="0" fontAlgn="base" hangingPunct="0">
              <a:spcBef>
                <a:spcPct val="0"/>
              </a:spcBef>
              <a:spcAft>
                <a:spcPct val="0"/>
              </a:spcAft>
              <a:defRPr sz="2800">
                <a:solidFill>
                  <a:schemeClr val="tx1"/>
                </a:solidFill>
                <a:latin typeface="Times" charset="0"/>
                <a:ea typeface="Geneva" charset="0"/>
                <a:cs typeface="Geneva" charset="0"/>
              </a:defRPr>
            </a:lvl7pPr>
            <a:lvl8pPr marL="3429000" indent="-228600" eaLnBrk="0" fontAlgn="base" hangingPunct="0">
              <a:spcBef>
                <a:spcPct val="0"/>
              </a:spcBef>
              <a:spcAft>
                <a:spcPct val="0"/>
              </a:spcAft>
              <a:defRPr sz="2800">
                <a:solidFill>
                  <a:schemeClr val="tx1"/>
                </a:solidFill>
                <a:latin typeface="Times" charset="0"/>
                <a:ea typeface="Geneva" charset="0"/>
                <a:cs typeface="Geneva" charset="0"/>
              </a:defRPr>
            </a:lvl8pPr>
            <a:lvl9pPr marL="3886200" indent="-228600" eaLnBrk="0" fontAlgn="base" hangingPunct="0">
              <a:spcBef>
                <a:spcPct val="0"/>
              </a:spcBef>
              <a:spcAft>
                <a:spcPct val="0"/>
              </a:spcAft>
              <a:defRPr sz="2800">
                <a:solidFill>
                  <a:schemeClr val="tx1"/>
                </a:solidFill>
                <a:latin typeface="Times" charset="0"/>
                <a:ea typeface="Geneva" charset="0"/>
                <a:cs typeface="Geneva" charset="0"/>
              </a:defRPr>
            </a:lvl9pPr>
          </a:lstStyle>
          <a:p>
            <a:r>
              <a:rPr lang="en-US"/>
              <a:t>8%</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1000"/>
                                  </p:stCondLst>
                                  <p:childTnLst>
                                    <p:set>
                                      <p:cBhvr>
                                        <p:cTn id="6" dur="1" fill="hold">
                                          <p:stCondLst>
                                            <p:cond delay="0"/>
                                          </p:stCondLst>
                                        </p:cTn>
                                        <p:tgtEl>
                                          <p:spTgt spid="4100">
                                            <p:txEl>
                                              <p:pRg st="0" end="0"/>
                                            </p:txEl>
                                          </p:spTgt>
                                        </p:tgtEl>
                                        <p:attrNameLst>
                                          <p:attrName>style.visibility</p:attrName>
                                        </p:attrNameLst>
                                      </p:cBhvr>
                                      <p:to>
                                        <p:strVal val="visible"/>
                                      </p:to>
                                    </p:set>
                                    <p:animEffect transition="in" filter="fade">
                                      <p:cBhvr>
                                        <p:cTn id="7" dur="500"/>
                                        <p:tgtEl>
                                          <p:spTgt spid="4100">
                                            <p:txEl>
                                              <p:pRg st="0" end="0"/>
                                            </p:txEl>
                                          </p:spTgt>
                                        </p:tgtEl>
                                      </p:cBhvr>
                                    </p:animEffect>
                                  </p:childTnLst>
                                </p:cTn>
                              </p:par>
                            </p:childTnLst>
                          </p:cTn>
                        </p:par>
                        <p:par>
                          <p:cTn id="8" fill="hold" nodeType="afterGroup">
                            <p:stCondLst>
                              <p:cond delay="1500"/>
                            </p:stCondLst>
                            <p:childTnLst>
                              <p:par>
                                <p:cTn id="9" presetID="10" presetClass="entr" presetSubtype="0" fill="hold" grpId="0" nodeType="afterEffect">
                                  <p:stCondLst>
                                    <p:cond delay="1000"/>
                                  </p:stCondLst>
                                  <p:childTnLst>
                                    <p:set>
                                      <p:cBhvr>
                                        <p:cTn id="10" dur="1" fill="hold">
                                          <p:stCondLst>
                                            <p:cond delay="0"/>
                                          </p:stCondLst>
                                        </p:cTn>
                                        <p:tgtEl>
                                          <p:spTgt spid="4100">
                                            <p:txEl>
                                              <p:pRg st="1" end="1"/>
                                            </p:txEl>
                                          </p:spTgt>
                                        </p:tgtEl>
                                        <p:attrNameLst>
                                          <p:attrName>style.visibility</p:attrName>
                                        </p:attrNameLst>
                                      </p:cBhvr>
                                      <p:to>
                                        <p:strVal val="visible"/>
                                      </p:to>
                                    </p:set>
                                    <p:animEffect transition="in" filter="fade">
                                      <p:cBhvr>
                                        <p:cTn id="11" dur="500"/>
                                        <p:tgtEl>
                                          <p:spTgt spid="4100">
                                            <p:txEl>
                                              <p:pRg st="1" end="1"/>
                                            </p:txEl>
                                          </p:spTgt>
                                        </p:tgtEl>
                                      </p:cBhvr>
                                    </p:animEffect>
                                  </p:childTnLst>
                                </p:cTn>
                              </p:par>
                            </p:childTnLst>
                          </p:cTn>
                        </p:par>
                        <p:par>
                          <p:cTn id="12" fill="hold" nodeType="afterGroup">
                            <p:stCondLst>
                              <p:cond delay="3000"/>
                            </p:stCondLst>
                            <p:childTnLst>
                              <p:par>
                                <p:cTn id="13" presetID="10" presetClass="entr" presetSubtype="0" fill="hold" grpId="0" nodeType="afterEffect">
                                  <p:stCondLst>
                                    <p:cond delay="1000"/>
                                  </p:stCondLst>
                                  <p:childTnLst>
                                    <p:set>
                                      <p:cBhvr>
                                        <p:cTn id="14" dur="1" fill="hold">
                                          <p:stCondLst>
                                            <p:cond delay="0"/>
                                          </p:stCondLst>
                                        </p:cTn>
                                        <p:tgtEl>
                                          <p:spTgt spid="4100">
                                            <p:txEl>
                                              <p:pRg st="2" end="2"/>
                                            </p:txEl>
                                          </p:spTgt>
                                        </p:tgtEl>
                                        <p:attrNameLst>
                                          <p:attrName>style.visibility</p:attrName>
                                        </p:attrNameLst>
                                      </p:cBhvr>
                                      <p:to>
                                        <p:strVal val="visible"/>
                                      </p:to>
                                    </p:set>
                                    <p:animEffect transition="in" filter="fade">
                                      <p:cBhvr>
                                        <p:cTn id="15" dur="500"/>
                                        <p:tgtEl>
                                          <p:spTgt spid="4100">
                                            <p:txEl>
                                              <p:pRg st="2" end="2"/>
                                            </p:txEl>
                                          </p:spTgt>
                                        </p:tgtEl>
                                      </p:cBhvr>
                                    </p:animEffect>
                                  </p:childTnLst>
                                </p:cTn>
                              </p:par>
                            </p:childTnLst>
                          </p:cTn>
                        </p:par>
                        <p:par>
                          <p:cTn id="16" fill="hold" nodeType="afterGroup">
                            <p:stCondLst>
                              <p:cond delay="4500"/>
                            </p:stCondLst>
                            <p:childTnLst>
                              <p:par>
                                <p:cTn id="17" presetID="10" presetClass="entr" presetSubtype="0" fill="hold" grpId="0" nodeType="afterEffect">
                                  <p:stCondLst>
                                    <p:cond delay="1000"/>
                                  </p:stCondLst>
                                  <p:childTnLst>
                                    <p:set>
                                      <p:cBhvr>
                                        <p:cTn id="18" dur="1" fill="hold">
                                          <p:stCondLst>
                                            <p:cond delay="0"/>
                                          </p:stCondLst>
                                        </p:cTn>
                                        <p:tgtEl>
                                          <p:spTgt spid="4100">
                                            <p:txEl>
                                              <p:pRg st="3" end="3"/>
                                            </p:txEl>
                                          </p:spTgt>
                                        </p:tgtEl>
                                        <p:attrNameLst>
                                          <p:attrName>style.visibility</p:attrName>
                                        </p:attrNameLst>
                                      </p:cBhvr>
                                      <p:to>
                                        <p:strVal val="visible"/>
                                      </p:to>
                                    </p:set>
                                    <p:animEffect transition="in" filter="fade">
                                      <p:cBhvr>
                                        <p:cTn id="19" dur="500"/>
                                        <p:tgtEl>
                                          <p:spTgt spid="410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85800" y="381000"/>
            <a:ext cx="7772400" cy="1143000"/>
          </a:xfrm>
        </p:spPr>
        <p:txBody>
          <a:bodyPr/>
          <a:lstStyle/>
          <a:p>
            <a:pPr eaLnBrk="1" hangingPunct="1"/>
            <a:r>
              <a:rPr lang="nl-NL">
                <a:latin typeface="Times New Roman" charset="0"/>
                <a:cs typeface="Geneva" charset="0"/>
              </a:rPr>
              <a:t>Vrijhandelszone </a:t>
            </a:r>
            <a:r>
              <a:rPr lang="nl-NL" sz="1800">
                <a:latin typeface="Times New Roman" charset="0"/>
                <a:cs typeface="Geneva" charset="0"/>
              </a:rPr>
              <a:t>(schematisch)</a:t>
            </a:r>
          </a:p>
        </p:txBody>
      </p:sp>
      <p:sp>
        <p:nvSpPr>
          <p:cNvPr id="4100" name="Rectangle 4"/>
          <p:cNvSpPr>
            <a:spLocks noGrp="1" noChangeArrowheads="1"/>
          </p:cNvSpPr>
          <p:nvPr>
            <p:ph type="body" sz="half" idx="2"/>
          </p:nvPr>
        </p:nvSpPr>
        <p:spPr>
          <a:xfrm>
            <a:off x="4648200" y="1524000"/>
            <a:ext cx="4114800" cy="5029200"/>
          </a:xfrm>
        </p:spPr>
        <p:txBody>
          <a:bodyPr/>
          <a:lstStyle/>
          <a:p>
            <a:pPr eaLnBrk="1" hangingPunct="1">
              <a:lnSpc>
                <a:spcPct val="90000"/>
              </a:lnSpc>
              <a:buFontTx/>
              <a:buNone/>
            </a:pPr>
            <a:r>
              <a:rPr lang="nl-NL" sz="2400" dirty="0">
                <a:latin typeface="Times New Roman" charset="0"/>
                <a:cs typeface="Geneva" charset="0"/>
              </a:rPr>
              <a:t>De landen A, B en C heffen onderling geen invoerrechten meer. Onderling zijn er geen handelsbelemmeringen meer. Prijzen worden onderling niet meer verhoogd.</a:t>
            </a:r>
          </a:p>
          <a:p>
            <a:pPr eaLnBrk="1" hangingPunct="1">
              <a:lnSpc>
                <a:spcPct val="90000"/>
              </a:lnSpc>
              <a:buFontTx/>
              <a:buNone/>
            </a:pPr>
            <a:r>
              <a:rPr lang="nl-NL" sz="2400" dirty="0">
                <a:latin typeface="Times New Roman" charset="0"/>
                <a:cs typeface="Geneva" charset="0"/>
              </a:rPr>
              <a:t>Land A, B en C blijven naar andere landen hun eigen buitentarief gebruiken.</a:t>
            </a:r>
          </a:p>
          <a:p>
            <a:pPr eaLnBrk="1" hangingPunct="1">
              <a:lnSpc>
                <a:spcPct val="90000"/>
              </a:lnSpc>
              <a:buFontTx/>
              <a:buNone/>
            </a:pPr>
            <a:endParaRPr lang="nl-NL" sz="2400" dirty="0">
              <a:latin typeface="Times New Roman" charset="0"/>
              <a:cs typeface="Geneva" charset="0"/>
            </a:endParaRPr>
          </a:p>
          <a:p>
            <a:pPr eaLnBrk="1" hangingPunct="1">
              <a:lnSpc>
                <a:spcPct val="90000"/>
              </a:lnSpc>
              <a:buFontTx/>
              <a:buNone/>
            </a:pPr>
            <a:endParaRPr lang="nl-NL" sz="2400" dirty="0">
              <a:latin typeface="Times New Roman" charset="0"/>
              <a:cs typeface="Geneva" charset="0"/>
            </a:endParaRPr>
          </a:p>
          <a:p>
            <a:pPr eaLnBrk="1" hangingPunct="1">
              <a:lnSpc>
                <a:spcPct val="90000"/>
              </a:lnSpc>
              <a:buFontTx/>
              <a:buNone/>
            </a:pPr>
            <a:endParaRPr lang="nl-NL" sz="2400" dirty="0">
              <a:latin typeface="Times New Roman" charset="0"/>
              <a:cs typeface="Geneva" charset="0"/>
            </a:endParaRPr>
          </a:p>
        </p:txBody>
      </p:sp>
      <p:sp>
        <p:nvSpPr>
          <p:cNvPr id="22532" name="Rectangle 29"/>
          <p:cNvSpPr>
            <a:spLocks noChangeArrowheads="1"/>
          </p:cNvSpPr>
          <p:nvPr/>
        </p:nvSpPr>
        <p:spPr bwMode="auto">
          <a:xfrm>
            <a:off x="4648200" y="4343400"/>
            <a:ext cx="3810000" cy="1371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eaLnBrk="1" hangingPunct="1">
              <a:spcBef>
                <a:spcPct val="20000"/>
              </a:spcBef>
              <a:buFontTx/>
              <a:buChar char="•"/>
            </a:pPr>
            <a:endParaRPr lang="nl-NL">
              <a:latin typeface="Times New Roman" charset="0"/>
            </a:endParaRPr>
          </a:p>
        </p:txBody>
      </p:sp>
      <p:sp>
        <p:nvSpPr>
          <p:cNvPr id="22533" name="Oval 34"/>
          <p:cNvSpPr>
            <a:spLocks noChangeArrowheads="1"/>
          </p:cNvSpPr>
          <p:nvPr/>
        </p:nvSpPr>
        <p:spPr bwMode="auto">
          <a:xfrm>
            <a:off x="533400" y="1981200"/>
            <a:ext cx="3962400" cy="3962400"/>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nl-NL"/>
          </a:p>
        </p:txBody>
      </p:sp>
      <p:sp>
        <p:nvSpPr>
          <p:cNvPr id="22534" name="Line 35"/>
          <p:cNvSpPr>
            <a:spLocks noChangeShapeType="1"/>
          </p:cNvSpPr>
          <p:nvPr/>
        </p:nvSpPr>
        <p:spPr bwMode="auto">
          <a:xfrm>
            <a:off x="2590800" y="1981200"/>
            <a:ext cx="0" cy="18288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nl-NL"/>
          </a:p>
        </p:txBody>
      </p:sp>
      <p:sp>
        <p:nvSpPr>
          <p:cNvPr id="22535" name="Line 36"/>
          <p:cNvSpPr>
            <a:spLocks noChangeShapeType="1"/>
          </p:cNvSpPr>
          <p:nvPr/>
        </p:nvSpPr>
        <p:spPr bwMode="auto">
          <a:xfrm flipV="1">
            <a:off x="1066800" y="3810000"/>
            <a:ext cx="1524000" cy="15240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nl-NL"/>
          </a:p>
        </p:txBody>
      </p:sp>
      <p:sp>
        <p:nvSpPr>
          <p:cNvPr id="22536" name="Line 37"/>
          <p:cNvSpPr>
            <a:spLocks noChangeShapeType="1"/>
          </p:cNvSpPr>
          <p:nvPr/>
        </p:nvSpPr>
        <p:spPr bwMode="auto">
          <a:xfrm flipH="1" flipV="1">
            <a:off x="2590800" y="3810000"/>
            <a:ext cx="1447800" cy="14478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nl-NL"/>
          </a:p>
        </p:txBody>
      </p:sp>
      <p:sp>
        <p:nvSpPr>
          <p:cNvPr id="22537" name="Text Box 38"/>
          <p:cNvSpPr txBox="1">
            <a:spLocks noChangeArrowheads="1"/>
          </p:cNvSpPr>
          <p:nvPr/>
        </p:nvSpPr>
        <p:spPr bwMode="auto">
          <a:xfrm>
            <a:off x="2117725" y="3367088"/>
            <a:ext cx="441325"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cs typeface="Geneva" charset="0"/>
              </a:defRPr>
            </a:lvl1pPr>
            <a:lvl2pPr marL="742950" indent="-285750">
              <a:defRPr sz="2800">
                <a:solidFill>
                  <a:schemeClr val="tx1"/>
                </a:solidFill>
                <a:latin typeface="Times" charset="0"/>
                <a:ea typeface="Geneva" charset="0"/>
                <a:cs typeface="Geneva" charset="0"/>
              </a:defRPr>
            </a:lvl2pPr>
            <a:lvl3pPr marL="1143000" indent="-228600">
              <a:defRPr sz="2800">
                <a:solidFill>
                  <a:schemeClr val="tx1"/>
                </a:solidFill>
                <a:latin typeface="Times" charset="0"/>
                <a:ea typeface="Geneva" charset="0"/>
                <a:cs typeface="Geneva" charset="0"/>
              </a:defRPr>
            </a:lvl3pPr>
            <a:lvl4pPr marL="1600200" indent="-228600">
              <a:defRPr sz="2800">
                <a:solidFill>
                  <a:schemeClr val="tx1"/>
                </a:solidFill>
                <a:latin typeface="Times" charset="0"/>
                <a:ea typeface="Geneva" charset="0"/>
                <a:cs typeface="Geneva" charset="0"/>
              </a:defRPr>
            </a:lvl4pPr>
            <a:lvl5pPr marL="2057400" indent="-228600">
              <a:defRPr sz="2800">
                <a:solidFill>
                  <a:schemeClr val="tx1"/>
                </a:solidFill>
                <a:latin typeface="Times" charset="0"/>
                <a:ea typeface="Geneva" charset="0"/>
                <a:cs typeface="Geneva" charset="0"/>
              </a:defRPr>
            </a:lvl5pPr>
            <a:lvl6pPr marL="2514600" indent="-228600" eaLnBrk="0" fontAlgn="base" hangingPunct="0">
              <a:spcBef>
                <a:spcPct val="0"/>
              </a:spcBef>
              <a:spcAft>
                <a:spcPct val="0"/>
              </a:spcAft>
              <a:defRPr sz="2800">
                <a:solidFill>
                  <a:schemeClr val="tx1"/>
                </a:solidFill>
                <a:latin typeface="Times" charset="0"/>
                <a:ea typeface="Geneva" charset="0"/>
                <a:cs typeface="Geneva" charset="0"/>
              </a:defRPr>
            </a:lvl6pPr>
            <a:lvl7pPr marL="2971800" indent="-228600" eaLnBrk="0" fontAlgn="base" hangingPunct="0">
              <a:spcBef>
                <a:spcPct val="0"/>
              </a:spcBef>
              <a:spcAft>
                <a:spcPct val="0"/>
              </a:spcAft>
              <a:defRPr sz="2800">
                <a:solidFill>
                  <a:schemeClr val="tx1"/>
                </a:solidFill>
                <a:latin typeface="Times" charset="0"/>
                <a:ea typeface="Geneva" charset="0"/>
                <a:cs typeface="Geneva" charset="0"/>
              </a:defRPr>
            </a:lvl7pPr>
            <a:lvl8pPr marL="3429000" indent="-228600" eaLnBrk="0" fontAlgn="base" hangingPunct="0">
              <a:spcBef>
                <a:spcPct val="0"/>
              </a:spcBef>
              <a:spcAft>
                <a:spcPct val="0"/>
              </a:spcAft>
              <a:defRPr sz="2800">
                <a:solidFill>
                  <a:schemeClr val="tx1"/>
                </a:solidFill>
                <a:latin typeface="Times" charset="0"/>
                <a:ea typeface="Geneva" charset="0"/>
                <a:cs typeface="Geneva" charset="0"/>
              </a:defRPr>
            </a:lvl8pPr>
            <a:lvl9pPr marL="3886200" indent="-228600" eaLnBrk="0" fontAlgn="base" hangingPunct="0">
              <a:spcBef>
                <a:spcPct val="0"/>
              </a:spcBef>
              <a:spcAft>
                <a:spcPct val="0"/>
              </a:spcAft>
              <a:defRPr sz="2800">
                <a:solidFill>
                  <a:schemeClr val="tx1"/>
                </a:solidFill>
                <a:latin typeface="Times" charset="0"/>
                <a:ea typeface="Geneva" charset="0"/>
                <a:cs typeface="Geneva" charset="0"/>
              </a:defRPr>
            </a:lvl9pPr>
          </a:lstStyle>
          <a:p>
            <a:r>
              <a:rPr lang="en-US" b="1"/>
              <a:t>A</a:t>
            </a:r>
          </a:p>
        </p:txBody>
      </p:sp>
      <p:sp>
        <p:nvSpPr>
          <p:cNvPr id="22538" name="Text Box 39"/>
          <p:cNvSpPr txBox="1">
            <a:spLocks noChangeArrowheads="1"/>
          </p:cNvSpPr>
          <p:nvPr/>
        </p:nvSpPr>
        <p:spPr bwMode="auto">
          <a:xfrm>
            <a:off x="2590800" y="3367088"/>
            <a:ext cx="420688"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cs typeface="Geneva" charset="0"/>
              </a:defRPr>
            </a:lvl1pPr>
            <a:lvl2pPr marL="742950" indent="-285750">
              <a:defRPr sz="2800">
                <a:solidFill>
                  <a:schemeClr val="tx1"/>
                </a:solidFill>
                <a:latin typeface="Times" charset="0"/>
                <a:ea typeface="Geneva" charset="0"/>
                <a:cs typeface="Geneva" charset="0"/>
              </a:defRPr>
            </a:lvl2pPr>
            <a:lvl3pPr marL="1143000" indent="-228600">
              <a:defRPr sz="2800">
                <a:solidFill>
                  <a:schemeClr val="tx1"/>
                </a:solidFill>
                <a:latin typeface="Times" charset="0"/>
                <a:ea typeface="Geneva" charset="0"/>
                <a:cs typeface="Geneva" charset="0"/>
              </a:defRPr>
            </a:lvl3pPr>
            <a:lvl4pPr marL="1600200" indent="-228600">
              <a:defRPr sz="2800">
                <a:solidFill>
                  <a:schemeClr val="tx1"/>
                </a:solidFill>
                <a:latin typeface="Times" charset="0"/>
                <a:ea typeface="Geneva" charset="0"/>
                <a:cs typeface="Geneva" charset="0"/>
              </a:defRPr>
            </a:lvl4pPr>
            <a:lvl5pPr marL="2057400" indent="-228600">
              <a:defRPr sz="2800">
                <a:solidFill>
                  <a:schemeClr val="tx1"/>
                </a:solidFill>
                <a:latin typeface="Times" charset="0"/>
                <a:ea typeface="Geneva" charset="0"/>
                <a:cs typeface="Geneva" charset="0"/>
              </a:defRPr>
            </a:lvl5pPr>
            <a:lvl6pPr marL="2514600" indent="-228600" eaLnBrk="0" fontAlgn="base" hangingPunct="0">
              <a:spcBef>
                <a:spcPct val="0"/>
              </a:spcBef>
              <a:spcAft>
                <a:spcPct val="0"/>
              </a:spcAft>
              <a:defRPr sz="2800">
                <a:solidFill>
                  <a:schemeClr val="tx1"/>
                </a:solidFill>
                <a:latin typeface="Times" charset="0"/>
                <a:ea typeface="Geneva" charset="0"/>
                <a:cs typeface="Geneva" charset="0"/>
              </a:defRPr>
            </a:lvl6pPr>
            <a:lvl7pPr marL="2971800" indent="-228600" eaLnBrk="0" fontAlgn="base" hangingPunct="0">
              <a:spcBef>
                <a:spcPct val="0"/>
              </a:spcBef>
              <a:spcAft>
                <a:spcPct val="0"/>
              </a:spcAft>
              <a:defRPr sz="2800">
                <a:solidFill>
                  <a:schemeClr val="tx1"/>
                </a:solidFill>
                <a:latin typeface="Times" charset="0"/>
                <a:ea typeface="Geneva" charset="0"/>
                <a:cs typeface="Geneva" charset="0"/>
              </a:defRPr>
            </a:lvl7pPr>
            <a:lvl8pPr marL="3429000" indent="-228600" eaLnBrk="0" fontAlgn="base" hangingPunct="0">
              <a:spcBef>
                <a:spcPct val="0"/>
              </a:spcBef>
              <a:spcAft>
                <a:spcPct val="0"/>
              </a:spcAft>
              <a:defRPr sz="2800">
                <a:solidFill>
                  <a:schemeClr val="tx1"/>
                </a:solidFill>
                <a:latin typeface="Times" charset="0"/>
                <a:ea typeface="Geneva" charset="0"/>
                <a:cs typeface="Geneva" charset="0"/>
              </a:defRPr>
            </a:lvl8pPr>
            <a:lvl9pPr marL="3886200" indent="-228600" eaLnBrk="0" fontAlgn="base" hangingPunct="0">
              <a:spcBef>
                <a:spcPct val="0"/>
              </a:spcBef>
              <a:spcAft>
                <a:spcPct val="0"/>
              </a:spcAft>
              <a:defRPr sz="2800">
                <a:solidFill>
                  <a:schemeClr val="tx1"/>
                </a:solidFill>
                <a:latin typeface="Times" charset="0"/>
                <a:ea typeface="Geneva" charset="0"/>
                <a:cs typeface="Geneva" charset="0"/>
              </a:defRPr>
            </a:lvl9pPr>
          </a:lstStyle>
          <a:p>
            <a:r>
              <a:rPr lang="en-US" b="1"/>
              <a:t>B</a:t>
            </a:r>
          </a:p>
        </p:txBody>
      </p:sp>
      <p:sp>
        <p:nvSpPr>
          <p:cNvPr id="22539" name="Text Box 40"/>
          <p:cNvSpPr txBox="1">
            <a:spLocks noChangeArrowheads="1"/>
          </p:cNvSpPr>
          <p:nvPr/>
        </p:nvSpPr>
        <p:spPr bwMode="auto">
          <a:xfrm>
            <a:off x="2362200" y="3886200"/>
            <a:ext cx="444500"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cs typeface="Geneva" charset="0"/>
              </a:defRPr>
            </a:lvl1pPr>
            <a:lvl2pPr marL="742950" indent="-285750">
              <a:defRPr sz="2800">
                <a:solidFill>
                  <a:schemeClr val="tx1"/>
                </a:solidFill>
                <a:latin typeface="Times" charset="0"/>
                <a:ea typeface="Geneva" charset="0"/>
                <a:cs typeface="Geneva" charset="0"/>
              </a:defRPr>
            </a:lvl2pPr>
            <a:lvl3pPr marL="1143000" indent="-228600">
              <a:defRPr sz="2800">
                <a:solidFill>
                  <a:schemeClr val="tx1"/>
                </a:solidFill>
                <a:latin typeface="Times" charset="0"/>
                <a:ea typeface="Geneva" charset="0"/>
                <a:cs typeface="Geneva" charset="0"/>
              </a:defRPr>
            </a:lvl3pPr>
            <a:lvl4pPr marL="1600200" indent="-228600">
              <a:defRPr sz="2800">
                <a:solidFill>
                  <a:schemeClr val="tx1"/>
                </a:solidFill>
                <a:latin typeface="Times" charset="0"/>
                <a:ea typeface="Geneva" charset="0"/>
                <a:cs typeface="Geneva" charset="0"/>
              </a:defRPr>
            </a:lvl4pPr>
            <a:lvl5pPr marL="2057400" indent="-228600">
              <a:defRPr sz="2800">
                <a:solidFill>
                  <a:schemeClr val="tx1"/>
                </a:solidFill>
                <a:latin typeface="Times" charset="0"/>
                <a:ea typeface="Geneva" charset="0"/>
                <a:cs typeface="Geneva" charset="0"/>
              </a:defRPr>
            </a:lvl5pPr>
            <a:lvl6pPr marL="2514600" indent="-228600" eaLnBrk="0" fontAlgn="base" hangingPunct="0">
              <a:spcBef>
                <a:spcPct val="0"/>
              </a:spcBef>
              <a:spcAft>
                <a:spcPct val="0"/>
              </a:spcAft>
              <a:defRPr sz="2800">
                <a:solidFill>
                  <a:schemeClr val="tx1"/>
                </a:solidFill>
                <a:latin typeface="Times" charset="0"/>
                <a:ea typeface="Geneva" charset="0"/>
                <a:cs typeface="Geneva" charset="0"/>
              </a:defRPr>
            </a:lvl6pPr>
            <a:lvl7pPr marL="2971800" indent="-228600" eaLnBrk="0" fontAlgn="base" hangingPunct="0">
              <a:spcBef>
                <a:spcPct val="0"/>
              </a:spcBef>
              <a:spcAft>
                <a:spcPct val="0"/>
              </a:spcAft>
              <a:defRPr sz="2800">
                <a:solidFill>
                  <a:schemeClr val="tx1"/>
                </a:solidFill>
                <a:latin typeface="Times" charset="0"/>
                <a:ea typeface="Geneva" charset="0"/>
                <a:cs typeface="Geneva" charset="0"/>
              </a:defRPr>
            </a:lvl7pPr>
            <a:lvl8pPr marL="3429000" indent="-228600" eaLnBrk="0" fontAlgn="base" hangingPunct="0">
              <a:spcBef>
                <a:spcPct val="0"/>
              </a:spcBef>
              <a:spcAft>
                <a:spcPct val="0"/>
              </a:spcAft>
              <a:defRPr sz="2800">
                <a:solidFill>
                  <a:schemeClr val="tx1"/>
                </a:solidFill>
                <a:latin typeface="Times" charset="0"/>
                <a:ea typeface="Geneva" charset="0"/>
                <a:cs typeface="Geneva" charset="0"/>
              </a:defRPr>
            </a:lvl8pPr>
            <a:lvl9pPr marL="3886200" indent="-228600" eaLnBrk="0" fontAlgn="base" hangingPunct="0">
              <a:spcBef>
                <a:spcPct val="0"/>
              </a:spcBef>
              <a:spcAft>
                <a:spcPct val="0"/>
              </a:spcAft>
              <a:defRPr sz="2800">
                <a:solidFill>
                  <a:schemeClr val="tx1"/>
                </a:solidFill>
                <a:latin typeface="Times" charset="0"/>
                <a:ea typeface="Geneva" charset="0"/>
                <a:cs typeface="Geneva" charset="0"/>
              </a:defRPr>
            </a:lvl9pPr>
          </a:lstStyle>
          <a:p>
            <a:r>
              <a:rPr lang="en-US" b="1"/>
              <a:t>C</a:t>
            </a:r>
          </a:p>
        </p:txBody>
      </p:sp>
      <p:sp>
        <p:nvSpPr>
          <p:cNvPr id="22540" name="TextBox 19"/>
          <p:cNvSpPr txBox="1">
            <a:spLocks noChangeArrowheads="1"/>
          </p:cNvSpPr>
          <p:nvPr/>
        </p:nvSpPr>
        <p:spPr bwMode="auto">
          <a:xfrm>
            <a:off x="685800" y="2905125"/>
            <a:ext cx="663575"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cs typeface="Geneva" charset="0"/>
              </a:defRPr>
            </a:lvl1pPr>
            <a:lvl2pPr marL="742950" indent="-285750">
              <a:defRPr sz="2800">
                <a:solidFill>
                  <a:schemeClr val="tx1"/>
                </a:solidFill>
                <a:latin typeface="Times" charset="0"/>
                <a:ea typeface="Geneva" charset="0"/>
                <a:cs typeface="Geneva" charset="0"/>
              </a:defRPr>
            </a:lvl2pPr>
            <a:lvl3pPr marL="1143000" indent="-228600">
              <a:defRPr sz="2800">
                <a:solidFill>
                  <a:schemeClr val="tx1"/>
                </a:solidFill>
                <a:latin typeface="Times" charset="0"/>
                <a:ea typeface="Geneva" charset="0"/>
                <a:cs typeface="Geneva" charset="0"/>
              </a:defRPr>
            </a:lvl3pPr>
            <a:lvl4pPr marL="1600200" indent="-228600">
              <a:defRPr sz="2800">
                <a:solidFill>
                  <a:schemeClr val="tx1"/>
                </a:solidFill>
                <a:latin typeface="Times" charset="0"/>
                <a:ea typeface="Geneva" charset="0"/>
                <a:cs typeface="Geneva" charset="0"/>
              </a:defRPr>
            </a:lvl4pPr>
            <a:lvl5pPr marL="2057400" indent="-228600">
              <a:defRPr sz="2800">
                <a:solidFill>
                  <a:schemeClr val="tx1"/>
                </a:solidFill>
                <a:latin typeface="Times" charset="0"/>
                <a:ea typeface="Geneva" charset="0"/>
                <a:cs typeface="Geneva" charset="0"/>
              </a:defRPr>
            </a:lvl5pPr>
            <a:lvl6pPr marL="2514600" indent="-228600" eaLnBrk="0" fontAlgn="base" hangingPunct="0">
              <a:spcBef>
                <a:spcPct val="0"/>
              </a:spcBef>
              <a:spcAft>
                <a:spcPct val="0"/>
              </a:spcAft>
              <a:defRPr sz="2800">
                <a:solidFill>
                  <a:schemeClr val="tx1"/>
                </a:solidFill>
                <a:latin typeface="Times" charset="0"/>
                <a:ea typeface="Geneva" charset="0"/>
                <a:cs typeface="Geneva" charset="0"/>
              </a:defRPr>
            </a:lvl6pPr>
            <a:lvl7pPr marL="2971800" indent="-228600" eaLnBrk="0" fontAlgn="base" hangingPunct="0">
              <a:spcBef>
                <a:spcPct val="0"/>
              </a:spcBef>
              <a:spcAft>
                <a:spcPct val="0"/>
              </a:spcAft>
              <a:defRPr sz="2800">
                <a:solidFill>
                  <a:schemeClr val="tx1"/>
                </a:solidFill>
                <a:latin typeface="Times" charset="0"/>
                <a:ea typeface="Geneva" charset="0"/>
                <a:cs typeface="Geneva" charset="0"/>
              </a:defRPr>
            </a:lvl7pPr>
            <a:lvl8pPr marL="3429000" indent="-228600" eaLnBrk="0" fontAlgn="base" hangingPunct="0">
              <a:spcBef>
                <a:spcPct val="0"/>
              </a:spcBef>
              <a:spcAft>
                <a:spcPct val="0"/>
              </a:spcAft>
              <a:defRPr sz="2800">
                <a:solidFill>
                  <a:schemeClr val="tx1"/>
                </a:solidFill>
                <a:latin typeface="Times" charset="0"/>
                <a:ea typeface="Geneva" charset="0"/>
                <a:cs typeface="Geneva" charset="0"/>
              </a:defRPr>
            </a:lvl8pPr>
            <a:lvl9pPr marL="3886200" indent="-228600" eaLnBrk="0" fontAlgn="base" hangingPunct="0">
              <a:spcBef>
                <a:spcPct val="0"/>
              </a:spcBef>
              <a:spcAft>
                <a:spcPct val="0"/>
              </a:spcAft>
              <a:defRPr sz="2800">
                <a:solidFill>
                  <a:schemeClr val="tx1"/>
                </a:solidFill>
                <a:latin typeface="Times" charset="0"/>
                <a:ea typeface="Geneva" charset="0"/>
                <a:cs typeface="Geneva" charset="0"/>
              </a:defRPr>
            </a:lvl9pPr>
          </a:lstStyle>
          <a:p>
            <a:r>
              <a:rPr lang="en-US"/>
              <a:t>7%</a:t>
            </a:r>
          </a:p>
        </p:txBody>
      </p:sp>
      <p:sp>
        <p:nvSpPr>
          <p:cNvPr id="22541" name="TextBox 20"/>
          <p:cNvSpPr txBox="1">
            <a:spLocks noChangeArrowheads="1"/>
          </p:cNvSpPr>
          <p:nvPr/>
        </p:nvSpPr>
        <p:spPr bwMode="auto">
          <a:xfrm>
            <a:off x="3756025" y="2895600"/>
            <a:ext cx="663575"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cs typeface="Geneva" charset="0"/>
              </a:defRPr>
            </a:lvl1pPr>
            <a:lvl2pPr marL="742950" indent="-285750">
              <a:defRPr sz="2800">
                <a:solidFill>
                  <a:schemeClr val="tx1"/>
                </a:solidFill>
                <a:latin typeface="Times" charset="0"/>
                <a:ea typeface="Geneva" charset="0"/>
                <a:cs typeface="Geneva" charset="0"/>
              </a:defRPr>
            </a:lvl2pPr>
            <a:lvl3pPr marL="1143000" indent="-228600">
              <a:defRPr sz="2800">
                <a:solidFill>
                  <a:schemeClr val="tx1"/>
                </a:solidFill>
                <a:latin typeface="Times" charset="0"/>
                <a:ea typeface="Geneva" charset="0"/>
                <a:cs typeface="Geneva" charset="0"/>
              </a:defRPr>
            </a:lvl3pPr>
            <a:lvl4pPr marL="1600200" indent="-228600">
              <a:defRPr sz="2800">
                <a:solidFill>
                  <a:schemeClr val="tx1"/>
                </a:solidFill>
                <a:latin typeface="Times" charset="0"/>
                <a:ea typeface="Geneva" charset="0"/>
                <a:cs typeface="Geneva" charset="0"/>
              </a:defRPr>
            </a:lvl4pPr>
            <a:lvl5pPr marL="2057400" indent="-228600">
              <a:defRPr sz="2800">
                <a:solidFill>
                  <a:schemeClr val="tx1"/>
                </a:solidFill>
                <a:latin typeface="Times" charset="0"/>
                <a:ea typeface="Geneva" charset="0"/>
                <a:cs typeface="Geneva" charset="0"/>
              </a:defRPr>
            </a:lvl5pPr>
            <a:lvl6pPr marL="2514600" indent="-228600" eaLnBrk="0" fontAlgn="base" hangingPunct="0">
              <a:spcBef>
                <a:spcPct val="0"/>
              </a:spcBef>
              <a:spcAft>
                <a:spcPct val="0"/>
              </a:spcAft>
              <a:defRPr sz="2800">
                <a:solidFill>
                  <a:schemeClr val="tx1"/>
                </a:solidFill>
                <a:latin typeface="Times" charset="0"/>
                <a:ea typeface="Geneva" charset="0"/>
                <a:cs typeface="Geneva" charset="0"/>
              </a:defRPr>
            </a:lvl6pPr>
            <a:lvl7pPr marL="2971800" indent="-228600" eaLnBrk="0" fontAlgn="base" hangingPunct="0">
              <a:spcBef>
                <a:spcPct val="0"/>
              </a:spcBef>
              <a:spcAft>
                <a:spcPct val="0"/>
              </a:spcAft>
              <a:defRPr sz="2800">
                <a:solidFill>
                  <a:schemeClr val="tx1"/>
                </a:solidFill>
                <a:latin typeface="Times" charset="0"/>
                <a:ea typeface="Geneva" charset="0"/>
                <a:cs typeface="Geneva" charset="0"/>
              </a:defRPr>
            </a:lvl7pPr>
            <a:lvl8pPr marL="3429000" indent="-228600" eaLnBrk="0" fontAlgn="base" hangingPunct="0">
              <a:spcBef>
                <a:spcPct val="0"/>
              </a:spcBef>
              <a:spcAft>
                <a:spcPct val="0"/>
              </a:spcAft>
              <a:defRPr sz="2800">
                <a:solidFill>
                  <a:schemeClr val="tx1"/>
                </a:solidFill>
                <a:latin typeface="Times" charset="0"/>
                <a:ea typeface="Geneva" charset="0"/>
                <a:cs typeface="Geneva" charset="0"/>
              </a:defRPr>
            </a:lvl8pPr>
            <a:lvl9pPr marL="3886200" indent="-228600" eaLnBrk="0" fontAlgn="base" hangingPunct="0">
              <a:spcBef>
                <a:spcPct val="0"/>
              </a:spcBef>
              <a:spcAft>
                <a:spcPct val="0"/>
              </a:spcAft>
              <a:defRPr sz="2800">
                <a:solidFill>
                  <a:schemeClr val="tx1"/>
                </a:solidFill>
                <a:latin typeface="Times" charset="0"/>
                <a:ea typeface="Geneva" charset="0"/>
                <a:cs typeface="Geneva" charset="0"/>
              </a:defRPr>
            </a:lvl9pPr>
          </a:lstStyle>
          <a:p>
            <a:r>
              <a:rPr lang="en-US"/>
              <a:t>5%</a:t>
            </a:r>
          </a:p>
        </p:txBody>
      </p:sp>
      <p:sp>
        <p:nvSpPr>
          <p:cNvPr id="22542" name="TextBox 21"/>
          <p:cNvSpPr txBox="1">
            <a:spLocks noChangeArrowheads="1"/>
          </p:cNvSpPr>
          <p:nvPr/>
        </p:nvSpPr>
        <p:spPr bwMode="auto">
          <a:xfrm>
            <a:off x="2286000" y="5419725"/>
            <a:ext cx="663575"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cs typeface="Geneva" charset="0"/>
              </a:defRPr>
            </a:lvl1pPr>
            <a:lvl2pPr marL="742950" indent="-285750">
              <a:defRPr sz="2800">
                <a:solidFill>
                  <a:schemeClr val="tx1"/>
                </a:solidFill>
                <a:latin typeface="Times" charset="0"/>
                <a:ea typeface="Geneva" charset="0"/>
                <a:cs typeface="Geneva" charset="0"/>
              </a:defRPr>
            </a:lvl2pPr>
            <a:lvl3pPr marL="1143000" indent="-228600">
              <a:defRPr sz="2800">
                <a:solidFill>
                  <a:schemeClr val="tx1"/>
                </a:solidFill>
                <a:latin typeface="Times" charset="0"/>
                <a:ea typeface="Geneva" charset="0"/>
                <a:cs typeface="Geneva" charset="0"/>
              </a:defRPr>
            </a:lvl3pPr>
            <a:lvl4pPr marL="1600200" indent="-228600">
              <a:defRPr sz="2800">
                <a:solidFill>
                  <a:schemeClr val="tx1"/>
                </a:solidFill>
                <a:latin typeface="Times" charset="0"/>
                <a:ea typeface="Geneva" charset="0"/>
                <a:cs typeface="Geneva" charset="0"/>
              </a:defRPr>
            </a:lvl4pPr>
            <a:lvl5pPr marL="2057400" indent="-228600">
              <a:defRPr sz="2800">
                <a:solidFill>
                  <a:schemeClr val="tx1"/>
                </a:solidFill>
                <a:latin typeface="Times" charset="0"/>
                <a:ea typeface="Geneva" charset="0"/>
                <a:cs typeface="Geneva" charset="0"/>
              </a:defRPr>
            </a:lvl5pPr>
            <a:lvl6pPr marL="2514600" indent="-228600" eaLnBrk="0" fontAlgn="base" hangingPunct="0">
              <a:spcBef>
                <a:spcPct val="0"/>
              </a:spcBef>
              <a:spcAft>
                <a:spcPct val="0"/>
              </a:spcAft>
              <a:defRPr sz="2800">
                <a:solidFill>
                  <a:schemeClr val="tx1"/>
                </a:solidFill>
                <a:latin typeface="Times" charset="0"/>
                <a:ea typeface="Geneva" charset="0"/>
                <a:cs typeface="Geneva" charset="0"/>
              </a:defRPr>
            </a:lvl6pPr>
            <a:lvl7pPr marL="2971800" indent="-228600" eaLnBrk="0" fontAlgn="base" hangingPunct="0">
              <a:spcBef>
                <a:spcPct val="0"/>
              </a:spcBef>
              <a:spcAft>
                <a:spcPct val="0"/>
              </a:spcAft>
              <a:defRPr sz="2800">
                <a:solidFill>
                  <a:schemeClr val="tx1"/>
                </a:solidFill>
                <a:latin typeface="Times" charset="0"/>
                <a:ea typeface="Geneva" charset="0"/>
                <a:cs typeface="Geneva" charset="0"/>
              </a:defRPr>
            </a:lvl7pPr>
            <a:lvl8pPr marL="3429000" indent="-228600" eaLnBrk="0" fontAlgn="base" hangingPunct="0">
              <a:spcBef>
                <a:spcPct val="0"/>
              </a:spcBef>
              <a:spcAft>
                <a:spcPct val="0"/>
              </a:spcAft>
              <a:defRPr sz="2800">
                <a:solidFill>
                  <a:schemeClr val="tx1"/>
                </a:solidFill>
                <a:latin typeface="Times" charset="0"/>
                <a:ea typeface="Geneva" charset="0"/>
                <a:cs typeface="Geneva" charset="0"/>
              </a:defRPr>
            </a:lvl8pPr>
            <a:lvl9pPr marL="3886200" indent="-228600" eaLnBrk="0" fontAlgn="base" hangingPunct="0">
              <a:spcBef>
                <a:spcPct val="0"/>
              </a:spcBef>
              <a:spcAft>
                <a:spcPct val="0"/>
              </a:spcAft>
              <a:defRPr sz="2800">
                <a:solidFill>
                  <a:schemeClr val="tx1"/>
                </a:solidFill>
                <a:latin typeface="Times" charset="0"/>
                <a:ea typeface="Geneva" charset="0"/>
                <a:cs typeface="Geneva" charset="0"/>
              </a:defRPr>
            </a:lvl9pPr>
          </a:lstStyle>
          <a:p>
            <a:r>
              <a:rPr lang="en-US"/>
              <a:t>8%</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1000"/>
                                  </p:stCondLst>
                                  <p:childTnLst>
                                    <p:set>
                                      <p:cBhvr>
                                        <p:cTn id="6" dur="1" fill="hold">
                                          <p:stCondLst>
                                            <p:cond delay="0"/>
                                          </p:stCondLst>
                                        </p:cTn>
                                        <p:tgtEl>
                                          <p:spTgt spid="4100">
                                            <p:txEl>
                                              <p:pRg st="0" end="0"/>
                                            </p:txEl>
                                          </p:spTgt>
                                        </p:tgtEl>
                                        <p:attrNameLst>
                                          <p:attrName>style.visibility</p:attrName>
                                        </p:attrNameLst>
                                      </p:cBhvr>
                                      <p:to>
                                        <p:strVal val="visible"/>
                                      </p:to>
                                    </p:set>
                                    <p:animEffect transition="in" filter="fade">
                                      <p:cBhvr>
                                        <p:cTn id="7" dur="500"/>
                                        <p:tgtEl>
                                          <p:spTgt spid="4100">
                                            <p:txEl>
                                              <p:pRg st="0" end="0"/>
                                            </p:txEl>
                                          </p:spTgt>
                                        </p:tgtEl>
                                      </p:cBhvr>
                                    </p:animEffect>
                                  </p:childTnLst>
                                </p:cTn>
                              </p:par>
                            </p:childTnLst>
                          </p:cTn>
                        </p:par>
                        <p:par>
                          <p:cTn id="8" fill="hold" nodeType="afterGroup">
                            <p:stCondLst>
                              <p:cond delay="1500"/>
                            </p:stCondLst>
                            <p:childTnLst>
                              <p:par>
                                <p:cTn id="9" presetID="10" presetClass="entr" presetSubtype="0" fill="hold" grpId="0" nodeType="afterEffect">
                                  <p:stCondLst>
                                    <p:cond delay="1000"/>
                                  </p:stCondLst>
                                  <p:childTnLst>
                                    <p:set>
                                      <p:cBhvr>
                                        <p:cTn id="10" dur="1" fill="hold">
                                          <p:stCondLst>
                                            <p:cond delay="0"/>
                                          </p:stCondLst>
                                        </p:cTn>
                                        <p:tgtEl>
                                          <p:spTgt spid="4100">
                                            <p:txEl>
                                              <p:pRg st="1" end="1"/>
                                            </p:txEl>
                                          </p:spTgt>
                                        </p:tgtEl>
                                        <p:attrNameLst>
                                          <p:attrName>style.visibility</p:attrName>
                                        </p:attrNameLst>
                                      </p:cBhvr>
                                      <p:to>
                                        <p:strVal val="visible"/>
                                      </p:to>
                                    </p:set>
                                    <p:animEffect transition="in" filter="fade">
                                      <p:cBhvr>
                                        <p:cTn id="11" dur="500"/>
                                        <p:tgtEl>
                                          <p:spTgt spid="410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381000"/>
            <a:ext cx="7772400" cy="1143000"/>
          </a:xfrm>
        </p:spPr>
        <p:txBody>
          <a:bodyPr/>
          <a:lstStyle/>
          <a:p>
            <a:pPr eaLnBrk="1" hangingPunct="1"/>
            <a:r>
              <a:rPr lang="nl-NL">
                <a:latin typeface="Times New Roman" charset="0"/>
                <a:cs typeface="Geneva" charset="0"/>
              </a:rPr>
              <a:t>Douane-unie </a:t>
            </a:r>
            <a:r>
              <a:rPr lang="nl-NL" sz="1800">
                <a:latin typeface="Times New Roman" charset="0"/>
                <a:cs typeface="Geneva" charset="0"/>
              </a:rPr>
              <a:t>(schematisch)</a:t>
            </a:r>
          </a:p>
        </p:txBody>
      </p:sp>
      <p:sp>
        <p:nvSpPr>
          <p:cNvPr id="4100" name="Rectangle 4"/>
          <p:cNvSpPr>
            <a:spLocks noGrp="1" noChangeArrowheads="1"/>
          </p:cNvSpPr>
          <p:nvPr>
            <p:ph type="body" sz="half" idx="2"/>
          </p:nvPr>
        </p:nvSpPr>
        <p:spPr>
          <a:xfrm>
            <a:off x="4648200" y="1524000"/>
            <a:ext cx="4114800" cy="5029200"/>
          </a:xfrm>
        </p:spPr>
        <p:txBody>
          <a:bodyPr/>
          <a:lstStyle/>
          <a:p>
            <a:pPr eaLnBrk="1" hangingPunct="1">
              <a:lnSpc>
                <a:spcPct val="90000"/>
              </a:lnSpc>
              <a:buFontTx/>
              <a:buNone/>
            </a:pPr>
            <a:r>
              <a:rPr lang="nl-NL" sz="2400" dirty="0">
                <a:latin typeface="Times New Roman" charset="0"/>
                <a:cs typeface="Geneva" charset="0"/>
              </a:rPr>
              <a:t>De landen A, B en C heffen onderling geen invoerrechten meer. Onderling zijn er geen handelsbelemmeringen meer. Prijzen worden onderling niet meer verhoogd.</a:t>
            </a:r>
          </a:p>
          <a:p>
            <a:pPr eaLnBrk="1" hangingPunct="1">
              <a:lnSpc>
                <a:spcPct val="90000"/>
              </a:lnSpc>
              <a:buFontTx/>
              <a:buNone/>
            </a:pPr>
            <a:r>
              <a:rPr lang="nl-NL" sz="2400" dirty="0">
                <a:latin typeface="Times New Roman" charset="0"/>
                <a:cs typeface="Geneva" charset="0"/>
              </a:rPr>
              <a:t>Land A, B en C gaan naar andere landen toe een gemeenschappelijk buitentarief gebruiken dat ze onderling afspreken       (bijv. 6%).</a:t>
            </a:r>
          </a:p>
          <a:p>
            <a:pPr eaLnBrk="1" hangingPunct="1">
              <a:lnSpc>
                <a:spcPct val="90000"/>
              </a:lnSpc>
              <a:buFontTx/>
              <a:buNone/>
            </a:pPr>
            <a:endParaRPr lang="nl-NL" sz="2400" dirty="0">
              <a:latin typeface="Times New Roman" charset="0"/>
              <a:cs typeface="Geneva" charset="0"/>
            </a:endParaRPr>
          </a:p>
          <a:p>
            <a:pPr eaLnBrk="1" hangingPunct="1">
              <a:lnSpc>
                <a:spcPct val="90000"/>
              </a:lnSpc>
              <a:buFontTx/>
              <a:buNone/>
            </a:pPr>
            <a:endParaRPr lang="nl-NL" sz="2400" dirty="0">
              <a:latin typeface="Times New Roman" charset="0"/>
              <a:cs typeface="Geneva" charset="0"/>
            </a:endParaRPr>
          </a:p>
          <a:p>
            <a:pPr eaLnBrk="1" hangingPunct="1">
              <a:lnSpc>
                <a:spcPct val="90000"/>
              </a:lnSpc>
              <a:buFontTx/>
              <a:buNone/>
            </a:pPr>
            <a:endParaRPr lang="nl-NL" sz="2400" dirty="0">
              <a:latin typeface="Times New Roman" charset="0"/>
              <a:cs typeface="Geneva" charset="0"/>
            </a:endParaRPr>
          </a:p>
        </p:txBody>
      </p:sp>
      <p:sp>
        <p:nvSpPr>
          <p:cNvPr id="23556" name="Rectangle 29"/>
          <p:cNvSpPr>
            <a:spLocks noChangeArrowheads="1"/>
          </p:cNvSpPr>
          <p:nvPr/>
        </p:nvSpPr>
        <p:spPr bwMode="auto">
          <a:xfrm>
            <a:off x="4648200" y="4343400"/>
            <a:ext cx="3810000" cy="1371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eaLnBrk="1" hangingPunct="1">
              <a:spcBef>
                <a:spcPct val="20000"/>
              </a:spcBef>
              <a:buFontTx/>
              <a:buChar char="•"/>
            </a:pPr>
            <a:endParaRPr lang="nl-NL">
              <a:latin typeface="Times New Roman" charset="0"/>
            </a:endParaRPr>
          </a:p>
        </p:txBody>
      </p:sp>
      <p:sp>
        <p:nvSpPr>
          <p:cNvPr id="23557" name="Oval 34"/>
          <p:cNvSpPr>
            <a:spLocks noChangeArrowheads="1"/>
          </p:cNvSpPr>
          <p:nvPr/>
        </p:nvSpPr>
        <p:spPr bwMode="auto">
          <a:xfrm>
            <a:off x="533400" y="1981200"/>
            <a:ext cx="3962400" cy="3962400"/>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nl-NL"/>
          </a:p>
        </p:txBody>
      </p:sp>
      <p:sp>
        <p:nvSpPr>
          <p:cNvPr id="23558" name="Line 35"/>
          <p:cNvSpPr>
            <a:spLocks noChangeShapeType="1"/>
          </p:cNvSpPr>
          <p:nvPr/>
        </p:nvSpPr>
        <p:spPr bwMode="auto">
          <a:xfrm>
            <a:off x="2590800" y="1981200"/>
            <a:ext cx="0" cy="18288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nl-NL"/>
          </a:p>
        </p:txBody>
      </p:sp>
      <p:sp>
        <p:nvSpPr>
          <p:cNvPr id="23559" name="Line 36"/>
          <p:cNvSpPr>
            <a:spLocks noChangeShapeType="1"/>
          </p:cNvSpPr>
          <p:nvPr/>
        </p:nvSpPr>
        <p:spPr bwMode="auto">
          <a:xfrm flipV="1">
            <a:off x="1066800" y="3810000"/>
            <a:ext cx="1524000" cy="15240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nl-NL"/>
          </a:p>
        </p:txBody>
      </p:sp>
      <p:sp>
        <p:nvSpPr>
          <p:cNvPr id="23560" name="Line 37"/>
          <p:cNvSpPr>
            <a:spLocks noChangeShapeType="1"/>
          </p:cNvSpPr>
          <p:nvPr/>
        </p:nvSpPr>
        <p:spPr bwMode="auto">
          <a:xfrm flipH="1" flipV="1">
            <a:off x="2590800" y="3810000"/>
            <a:ext cx="1447800" cy="14478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nl-NL"/>
          </a:p>
        </p:txBody>
      </p:sp>
      <p:sp>
        <p:nvSpPr>
          <p:cNvPr id="23561" name="Text Box 38"/>
          <p:cNvSpPr txBox="1">
            <a:spLocks noChangeArrowheads="1"/>
          </p:cNvSpPr>
          <p:nvPr/>
        </p:nvSpPr>
        <p:spPr bwMode="auto">
          <a:xfrm>
            <a:off x="2117725" y="3367088"/>
            <a:ext cx="441325"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cs typeface="Geneva" charset="0"/>
              </a:defRPr>
            </a:lvl1pPr>
            <a:lvl2pPr marL="742950" indent="-285750">
              <a:defRPr sz="2800">
                <a:solidFill>
                  <a:schemeClr val="tx1"/>
                </a:solidFill>
                <a:latin typeface="Times" charset="0"/>
                <a:ea typeface="Geneva" charset="0"/>
                <a:cs typeface="Geneva" charset="0"/>
              </a:defRPr>
            </a:lvl2pPr>
            <a:lvl3pPr marL="1143000" indent="-228600">
              <a:defRPr sz="2800">
                <a:solidFill>
                  <a:schemeClr val="tx1"/>
                </a:solidFill>
                <a:latin typeface="Times" charset="0"/>
                <a:ea typeface="Geneva" charset="0"/>
                <a:cs typeface="Geneva" charset="0"/>
              </a:defRPr>
            </a:lvl3pPr>
            <a:lvl4pPr marL="1600200" indent="-228600">
              <a:defRPr sz="2800">
                <a:solidFill>
                  <a:schemeClr val="tx1"/>
                </a:solidFill>
                <a:latin typeface="Times" charset="0"/>
                <a:ea typeface="Geneva" charset="0"/>
                <a:cs typeface="Geneva" charset="0"/>
              </a:defRPr>
            </a:lvl4pPr>
            <a:lvl5pPr marL="2057400" indent="-228600">
              <a:defRPr sz="2800">
                <a:solidFill>
                  <a:schemeClr val="tx1"/>
                </a:solidFill>
                <a:latin typeface="Times" charset="0"/>
                <a:ea typeface="Geneva" charset="0"/>
                <a:cs typeface="Geneva" charset="0"/>
              </a:defRPr>
            </a:lvl5pPr>
            <a:lvl6pPr marL="2514600" indent="-228600" eaLnBrk="0" fontAlgn="base" hangingPunct="0">
              <a:spcBef>
                <a:spcPct val="0"/>
              </a:spcBef>
              <a:spcAft>
                <a:spcPct val="0"/>
              </a:spcAft>
              <a:defRPr sz="2800">
                <a:solidFill>
                  <a:schemeClr val="tx1"/>
                </a:solidFill>
                <a:latin typeface="Times" charset="0"/>
                <a:ea typeface="Geneva" charset="0"/>
                <a:cs typeface="Geneva" charset="0"/>
              </a:defRPr>
            </a:lvl6pPr>
            <a:lvl7pPr marL="2971800" indent="-228600" eaLnBrk="0" fontAlgn="base" hangingPunct="0">
              <a:spcBef>
                <a:spcPct val="0"/>
              </a:spcBef>
              <a:spcAft>
                <a:spcPct val="0"/>
              </a:spcAft>
              <a:defRPr sz="2800">
                <a:solidFill>
                  <a:schemeClr val="tx1"/>
                </a:solidFill>
                <a:latin typeface="Times" charset="0"/>
                <a:ea typeface="Geneva" charset="0"/>
                <a:cs typeface="Geneva" charset="0"/>
              </a:defRPr>
            </a:lvl7pPr>
            <a:lvl8pPr marL="3429000" indent="-228600" eaLnBrk="0" fontAlgn="base" hangingPunct="0">
              <a:spcBef>
                <a:spcPct val="0"/>
              </a:spcBef>
              <a:spcAft>
                <a:spcPct val="0"/>
              </a:spcAft>
              <a:defRPr sz="2800">
                <a:solidFill>
                  <a:schemeClr val="tx1"/>
                </a:solidFill>
                <a:latin typeface="Times" charset="0"/>
                <a:ea typeface="Geneva" charset="0"/>
                <a:cs typeface="Geneva" charset="0"/>
              </a:defRPr>
            </a:lvl8pPr>
            <a:lvl9pPr marL="3886200" indent="-228600" eaLnBrk="0" fontAlgn="base" hangingPunct="0">
              <a:spcBef>
                <a:spcPct val="0"/>
              </a:spcBef>
              <a:spcAft>
                <a:spcPct val="0"/>
              </a:spcAft>
              <a:defRPr sz="2800">
                <a:solidFill>
                  <a:schemeClr val="tx1"/>
                </a:solidFill>
                <a:latin typeface="Times" charset="0"/>
                <a:ea typeface="Geneva" charset="0"/>
                <a:cs typeface="Geneva" charset="0"/>
              </a:defRPr>
            </a:lvl9pPr>
          </a:lstStyle>
          <a:p>
            <a:r>
              <a:rPr lang="en-US" b="1"/>
              <a:t>A</a:t>
            </a:r>
          </a:p>
        </p:txBody>
      </p:sp>
      <p:sp>
        <p:nvSpPr>
          <p:cNvPr id="23562" name="Text Box 39"/>
          <p:cNvSpPr txBox="1">
            <a:spLocks noChangeArrowheads="1"/>
          </p:cNvSpPr>
          <p:nvPr/>
        </p:nvSpPr>
        <p:spPr bwMode="auto">
          <a:xfrm>
            <a:off x="2590800" y="3367088"/>
            <a:ext cx="420688" cy="519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cs typeface="Geneva" charset="0"/>
              </a:defRPr>
            </a:lvl1pPr>
            <a:lvl2pPr marL="742950" indent="-285750">
              <a:defRPr sz="2800">
                <a:solidFill>
                  <a:schemeClr val="tx1"/>
                </a:solidFill>
                <a:latin typeface="Times" charset="0"/>
                <a:ea typeface="Geneva" charset="0"/>
                <a:cs typeface="Geneva" charset="0"/>
              </a:defRPr>
            </a:lvl2pPr>
            <a:lvl3pPr marL="1143000" indent="-228600">
              <a:defRPr sz="2800">
                <a:solidFill>
                  <a:schemeClr val="tx1"/>
                </a:solidFill>
                <a:latin typeface="Times" charset="0"/>
                <a:ea typeface="Geneva" charset="0"/>
                <a:cs typeface="Geneva" charset="0"/>
              </a:defRPr>
            </a:lvl3pPr>
            <a:lvl4pPr marL="1600200" indent="-228600">
              <a:defRPr sz="2800">
                <a:solidFill>
                  <a:schemeClr val="tx1"/>
                </a:solidFill>
                <a:latin typeface="Times" charset="0"/>
                <a:ea typeface="Geneva" charset="0"/>
                <a:cs typeface="Geneva" charset="0"/>
              </a:defRPr>
            </a:lvl4pPr>
            <a:lvl5pPr marL="2057400" indent="-228600">
              <a:defRPr sz="2800">
                <a:solidFill>
                  <a:schemeClr val="tx1"/>
                </a:solidFill>
                <a:latin typeface="Times" charset="0"/>
                <a:ea typeface="Geneva" charset="0"/>
                <a:cs typeface="Geneva" charset="0"/>
              </a:defRPr>
            </a:lvl5pPr>
            <a:lvl6pPr marL="2514600" indent="-228600" eaLnBrk="0" fontAlgn="base" hangingPunct="0">
              <a:spcBef>
                <a:spcPct val="0"/>
              </a:spcBef>
              <a:spcAft>
                <a:spcPct val="0"/>
              </a:spcAft>
              <a:defRPr sz="2800">
                <a:solidFill>
                  <a:schemeClr val="tx1"/>
                </a:solidFill>
                <a:latin typeface="Times" charset="0"/>
                <a:ea typeface="Geneva" charset="0"/>
                <a:cs typeface="Geneva" charset="0"/>
              </a:defRPr>
            </a:lvl6pPr>
            <a:lvl7pPr marL="2971800" indent="-228600" eaLnBrk="0" fontAlgn="base" hangingPunct="0">
              <a:spcBef>
                <a:spcPct val="0"/>
              </a:spcBef>
              <a:spcAft>
                <a:spcPct val="0"/>
              </a:spcAft>
              <a:defRPr sz="2800">
                <a:solidFill>
                  <a:schemeClr val="tx1"/>
                </a:solidFill>
                <a:latin typeface="Times" charset="0"/>
                <a:ea typeface="Geneva" charset="0"/>
                <a:cs typeface="Geneva" charset="0"/>
              </a:defRPr>
            </a:lvl7pPr>
            <a:lvl8pPr marL="3429000" indent="-228600" eaLnBrk="0" fontAlgn="base" hangingPunct="0">
              <a:spcBef>
                <a:spcPct val="0"/>
              </a:spcBef>
              <a:spcAft>
                <a:spcPct val="0"/>
              </a:spcAft>
              <a:defRPr sz="2800">
                <a:solidFill>
                  <a:schemeClr val="tx1"/>
                </a:solidFill>
                <a:latin typeface="Times" charset="0"/>
                <a:ea typeface="Geneva" charset="0"/>
                <a:cs typeface="Geneva" charset="0"/>
              </a:defRPr>
            </a:lvl8pPr>
            <a:lvl9pPr marL="3886200" indent="-228600" eaLnBrk="0" fontAlgn="base" hangingPunct="0">
              <a:spcBef>
                <a:spcPct val="0"/>
              </a:spcBef>
              <a:spcAft>
                <a:spcPct val="0"/>
              </a:spcAft>
              <a:defRPr sz="2800">
                <a:solidFill>
                  <a:schemeClr val="tx1"/>
                </a:solidFill>
                <a:latin typeface="Times" charset="0"/>
                <a:ea typeface="Geneva" charset="0"/>
                <a:cs typeface="Geneva" charset="0"/>
              </a:defRPr>
            </a:lvl9pPr>
          </a:lstStyle>
          <a:p>
            <a:r>
              <a:rPr lang="en-US" b="1"/>
              <a:t>B</a:t>
            </a:r>
          </a:p>
        </p:txBody>
      </p:sp>
      <p:sp>
        <p:nvSpPr>
          <p:cNvPr id="23563" name="Text Box 40"/>
          <p:cNvSpPr txBox="1">
            <a:spLocks noChangeArrowheads="1"/>
          </p:cNvSpPr>
          <p:nvPr/>
        </p:nvSpPr>
        <p:spPr bwMode="auto">
          <a:xfrm>
            <a:off x="2362200" y="3886200"/>
            <a:ext cx="444500"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cs typeface="Geneva" charset="0"/>
              </a:defRPr>
            </a:lvl1pPr>
            <a:lvl2pPr marL="742950" indent="-285750">
              <a:defRPr sz="2800">
                <a:solidFill>
                  <a:schemeClr val="tx1"/>
                </a:solidFill>
                <a:latin typeface="Times" charset="0"/>
                <a:ea typeface="Geneva" charset="0"/>
                <a:cs typeface="Geneva" charset="0"/>
              </a:defRPr>
            </a:lvl2pPr>
            <a:lvl3pPr marL="1143000" indent="-228600">
              <a:defRPr sz="2800">
                <a:solidFill>
                  <a:schemeClr val="tx1"/>
                </a:solidFill>
                <a:latin typeface="Times" charset="0"/>
                <a:ea typeface="Geneva" charset="0"/>
                <a:cs typeface="Geneva" charset="0"/>
              </a:defRPr>
            </a:lvl3pPr>
            <a:lvl4pPr marL="1600200" indent="-228600">
              <a:defRPr sz="2800">
                <a:solidFill>
                  <a:schemeClr val="tx1"/>
                </a:solidFill>
                <a:latin typeface="Times" charset="0"/>
                <a:ea typeface="Geneva" charset="0"/>
                <a:cs typeface="Geneva" charset="0"/>
              </a:defRPr>
            </a:lvl4pPr>
            <a:lvl5pPr marL="2057400" indent="-228600">
              <a:defRPr sz="2800">
                <a:solidFill>
                  <a:schemeClr val="tx1"/>
                </a:solidFill>
                <a:latin typeface="Times" charset="0"/>
                <a:ea typeface="Geneva" charset="0"/>
                <a:cs typeface="Geneva" charset="0"/>
              </a:defRPr>
            </a:lvl5pPr>
            <a:lvl6pPr marL="2514600" indent="-228600" eaLnBrk="0" fontAlgn="base" hangingPunct="0">
              <a:spcBef>
                <a:spcPct val="0"/>
              </a:spcBef>
              <a:spcAft>
                <a:spcPct val="0"/>
              </a:spcAft>
              <a:defRPr sz="2800">
                <a:solidFill>
                  <a:schemeClr val="tx1"/>
                </a:solidFill>
                <a:latin typeface="Times" charset="0"/>
                <a:ea typeface="Geneva" charset="0"/>
                <a:cs typeface="Geneva" charset="0"/>
              </a:defRPr>
            </a:lvl6pPr>
            <a:lvl7pPr marL="2971800" indent="-228600" eaLnBrk="0" fontAlgn="base" hangingPunct="0">
              <a:spcBef>
                <a:spcPct val="0"/>
              </a:spcBef>
              <a:spcAft>
                <a:spcPct val="0"/>
              </a:spcAft>
              <a:defRPr sz="2800">
                <a:solidFill>
                  <a:schemeClr val="tx1"/>
                </a:solidFill>
                <a:latin typeface="Times" charset="0"/>
                <a:ea typeface="Geneva" charset="0"/>
                <a:cs typeface="Geneva" charset="0"/>
              </a:defRPr>
            </a:lvl7pPr>
            <a:lvl8pPr marL="3429000" indent="-228600" eaLnBrk="0" fontAlgn="base" hangingPunct="0">
              <a:spcBef>
                <a:spcPct val="0"/>
              </a:spcBef>
              <a:spcAft>
                <a:spcPct val="0"/>
              </a:spcAft>
              <a:defRPr sz="2800">
                <a:solidFill>
                  <a:schemeClr val="tx1"/>
                </a:solidFill>
                <a:latin typeface="Times" charset="0"/>
                <a:ea typeface="Geneva" charset="0"/>
                <a:cs typeface="Geneva" charset="0"/>
              </a:defRPr>
            </a:lvl8pPr>
            <a:lvl9pPr marL="3886200" indent="-228600" eaLnBrk="0" fontAlgn="base" hangingPunct="0">
              <a:spcBef>
                <a:spcPct val="0"/>
              </a:spcBef>
              <a:spcAft>
                <a:spcPct val="0"/>
              </a:spcAft>
              <a:defRPr sz="2800">
                <a:solidFill>
                  <a:schemeClr val="tx1"/>
                </a:solidFill>
                <a:latin typeface="Times" charset="0"/>
                <a:ea typeface="Geneva" charset="0"/>
                <a:cs typeface="Geneva" charset="0"/>
              </a:defRPr>
            </a:lvl9pPr>
          </a:lstStyle>
          <a:p>
            <a:r>
              <a:rPr lang="en-US" b="1"/>
              <a:t>C</a:t>
            </a:r>
          </a:p>
        </p:txBody>
      </p:sp>
      <p:sp>
        <p:nvSpPr>
          <p:cNvPr id="23564" name="TextBox 19"/>
          <p:cNvSpPr txBox="1">
            <a:spLocks noChangeArrowheads="1"/>
          </p:cNvSpPr>
          <p:nvPr/>
        </p:nvSpPr>
        <p:spPr bwMode="auto">
          <a:xfrm>
            <a:off x="685800" y="2905125"/>
            <a:ext cx="663575"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cs typeface="Geneva" charset="0"/>
              </a:defRPr>
            </a:lvl1pPr>
            <a:lvl2pPr marL="742950" indent="-285750">
              <a:defRPr sz="2800">
                <a:solidFill>
                  <a:schemeClr val="tx1"/>
                </a:solidFill>
                <a:latin typeface="Times" charset="0"/>
                <a:ea typeface="Geneva" charset="0"/>
                <a:cs typeface="Geneva" charset="0"/>
              </a:defRPr>
            </a:lvl2pPr>
            <a:lvl3pPr marL="1143000" indent="-228600">
              <a:defRPr sz="2800">
                <a:solidFill>
                  <a:schemeClr val="tx1"/>
                </a:solidFill>
                <a:latin typeface="Times" charset="0"/>
                <a:ea typeface="Geneva" charset="0"/>
                <a:cs typeface="Geneva" charset="0"/>
              </a:defRPr>
            </a:lvl3pPr>
            <a:lvl4pPr marL="1600200" indent="-228600">
              <a:defRPr sz="2800">
                <a:solidFill>
                  <a:schemeClr val="tx1"/>
                </a:solidFill>
                <a:latin typeface="Times" charset="0"/>
                <a:ea typeface="Geneva" charset="0"/>
                <a:cs typeface="Geneva" charset="0"/>
              </a:defRPr>
            </a:lvl4pPr>
            <a:lvl5pPr marL="2057400" indent="-228600">
              <a:defRPr sz="2800">
                <a:solidFill>
                  <a:schemeClr val="tx1"/>
                </a:solidFill>
                <a:latin typeface="Times" charset="0"/>
                <a:ea typeface="Geneva" charset="0"/>
                <a:cs typeface="Geneva" charset="0"/>
              </a:defRPr>
            </a:lvl5pPr>
            <a:lvl6pPr marL="2514600" indent="-228600" eaLnBrk="0" fontAlgn="base" hangingPunct="0">
              <a:spcBef>
                <a:spcPct val="0"/>
              </a:spcBef>
              <a:spcAft>
                <a:spcPct val="0"/>
              </a:spcAft>
              <a:defRPr sz="2800">
                <a:solidFill>
                  <a:schemeClr val="tx1"/>
                </a:solidFill>
                <a:latin typeface="Times" charset="0"/>
                <a:ea typeface="Geneva" charset="0"/>
                <a:cs typeface="Geneva" charset="0"/>
              </a:defRPr>
            </a:lvl6pPr>
            <a:lvl7pPr marL="2971800" indent="-228600" eaLnBrk="0" fontAlgn="base" hangingPunct="0">
              <a:spcBef>
                <a:spcPct val="0"/>
              </a:spcBef>
              <a:spcAft>
                <a:spcPct val="0"/>
              </a:spcAft>
              <a:defRPr sz="2800">
                <a:solidFill>
                  <a:schemeClr val="tx1"/>
                </a:solidFill>
                <a:latin typeface="Times" charset="0"/>
                <a:ea typeface="Geneva" charset="0"/>
                <a:cs typeface="Geneva" charset="0"/>
              </a:defRPr>
            </a:lvl7pPr>
            <a:lvl8pPr marL="3429000" indent="-228600" eaLnBrk="0" fontAlgn="base" hangingPunct="0">
              <a:spcBef>
                <a:spcPct val="0"/>
              </a:spcBef>
              <a:spcAft>
                <a:spcPct val="0"/>
              </a:spcAft>
              <a:defRPr sz="2800">
                <a:solidFill>
                  <a:schemeClr val="tx1"/>
                </a:solidFill>
                <a:latin typeface="Times" charset="0"/>
                <a:ea typeface="Geneva" charset="0"/>
                <a:cs typeface="Geneva" charset="0"/>
              </a:defRPr>
            </a:lvl8pPr>
            <a:lvl9pPr marL="3886200" indent="-228600" eaLnBrk="0" fontAlgn="base" hangingPunct="0">
              <a:spcBef>
                <a:spcPct val="0"/>
              </a:spcBef>
              <a:spcAft>
                <a:spcPct val="0"/>
              </a:spcAft>
              <a:defRPr sz="2800">
                <a:solidFill>
                  <a:schemeClr val="tx1"/>
                </a:solidFill>
                <a:latin typeface="Times" charset="0"/>
                <a:ea typeface="Geneva" charset="0"/>
                <a:cs typeface="Geneva" charset="0"/>
              </a:defRPr>
            </a:lvl9pPr>
          </a:lstStyle>
          <a:p>
            <a:r>
              <a:rPr lang="en-US"/>
              <a:t>6%</a:t>
            </a:r>
          </a:p>
        </p:txBody>
      </p:sp>
      <p:sp>
        <p:nvSpPr>
          <p:cNvPr id="23565" name="TextBox 20"/>
          <p:cNvSpPr txBox="1">
            <a:spLocks noChangeArrowheads="1"/>
          </p:cNvSpPr>
          <p:nvPr/>
        </p:nvSpPr>
        <p:spPr bwMode="auto">
          <a:xfrm>
            <a:off x="3756025" y="2895600"/>
            <a:ext cx="663575"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cs typeface="Geneva" charset="0"/>
              </a:defRPr>
            </a:lvl1pPr>
            <a:lvl2pPr marL="742950" indent="-285750">
              <a:defRPr sz="2800">
                <a:solidFill>
                  <a:schemeClr val="tx1"/>
                </a:solidFill>
                <a:latin typeface="Times" charset="0"/>
                <a:ea typeface="Geneva" charset="0"/>
                <a:cs typeface="Geneva" charset="0"/>
              </a:defRPr>
            </a:lvl2pPr>
            <a:lvl3pPr marL="1143000" indent="-228600">
              <a:defRPr sz="2800">
                <a:solidFill>
                  <a:schemeClr val="tx1"/>
                </a:solidFill>
                <a:latin typeface="Times" charset="0"/>
                <a:ea typeface="Geneva" charset="0"/>
                <a:cs typeface="Geneva" charset="0"/>
              </a:defRPr>
            </a:lvl3pPr>
            <a:lvl4pPr marL="1600200" indent="-228600">
              <a:defRPr sz="2800">
                <a:solidFill>
                  <a:schemeClr val="tx1"/>
                </a:solidFill>
                <a:latin typeface="Times" charset="0"/>
                <a:ea typeface="Geneva" charset="0"/>
                <a:cs typeface="Geneva" charset="0"/>
              </a:defRPr>
            </a:lvl4pPr>
            <a:lvl5pPr marL="2057400" indent="-228600">
              <a:defRPr sz="2800">
                <a:solidFill>
                  <a:schemeClr val="tx1"/>
                </a:solidFill>
                <a:latin typeface="Times" charset="0"/>
                <a:ea typeface="Geneva" charset="0"/>
                <a:cs typeface="Geneva" charset="0"/>
              </a:defRPr>
            </a:lvl5pPr>
            <a:lvl6pPr marL="2514600" indent="-228600" eaLnBrk="0" fontAlgn="base" hangingPunct="0">
              <a:spcBef>
                <a:spcPct val="0"/>
              </a:spcBef>
              <a:spcAft>
                <a:spcPct val="0"/>
              </a:spcAft>
              <a:defRPr sz="2800">
                <a:solidFill>
                  <a:schemeClr val="tx1"/>
                </a:solidFill>
                <a:latin typeface="Times" charset="0"/>
                <a:ea typeface="Geneva" charset="0"/>
                <a:cs typeface="Geneva" charset="0"/>
              </a:defRPr>
            </a:lvl6pPr>
            <a:lvl7pPr marL="2971800" indent="-228600" eaLnBrk="0" fontAlgn="base" hangingPunct="0">
              <a:spcBef>
                <a:spcPct val="0"/>
              </a:spcBef>
              <a:spcAft>
                <a:spcPct val="0"/>
              </a:spcAft>
              <a:defRPr sz="2800">
                <a:solidFill>
                  <a:schemeClr val="tx1"/>
                </a:solidFill>
                <a:latin typeface="Times" charset="0"/>
                <a:ea typeface="Geneva" charset="0"/>
                <a:cs typeface="Geneva" charset="0"/>
              </a:defRPr>
            </a:lvl7pPr>
            <a:lvl8pPr marL="3429000" indent="-228600" eaLnBrk="0" fontAlgn="base" hangingPunct="0">
              <a:spcBef>
                <a:spcPct val="0"/>
              </a:spcBef>
              <a:spcAft>
                <a:spcPct val="0"/>
              </a:spcAft>
              <a:defRPr sz="2800">
                <a:solidFill>
                  <a:schemeClr val="tx1"/>
                </a:solidFill>
                <a:latin typeface="Times" charset="0"/>
                <a:ea typeface="Geneva" charset="0"/>
                <a:cs typeface="Geneva" charset="0"/>
              </a:defRPr>
            </a:lvl8pPr>
            <a:lvl9pPr marL="3886200" indent="-228600" eaLnBrk="0" fontAlgn="base" hangingPunct="0">
              <a:spcBef>
                <a:spcPct val="0"/>
              </a:spcBef>
              <a:spcAft>
                <a:spcPct val="0"/>
              </a:spcAft>
              <a:defRPr sz="2800">
                <a:solidFill>
                  <a:schemeClr val="tx1"/>
                </a:solidFill>
                <a:latin typeface="Times" charset="0"/>
                <a:ea typeface="Geneva" charset="0"/>
                <a:cs typeface="Geneva" charset="0"/>
              </a:defRPr>
            </a:lvl9pPr>
          </a:lstStyle>
          <a:p>
            <a:r>
              <a:rPr lang="en-US"/>
              <a:t>6%</a:t>
            </a:r>
          </a:p>
        </p:txBody>
      </p:sp>
      <p:sp>
        <p:nvSpPr>
          <p:cNvPr id="23566" name="TextBox 21"/>
          <p:cNvSpPr txBox="1">
            <a:spLocks noChangeArrowheads="1"/>
          </p:cNvSpPr>
          <p:nvPr/>
        </p:nvSpPr>
        <p:spPr bwMode="auto">
          <a:xfrm>
            <a:off x="2286000" y="5419725"/>
            <a:ext cx="663575"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cs typeface="Geneva" charset="0"/>
              </a:defRPr>
            </a:lvl1pPr>
            <a:lvl2pPr marL="742950" indent="-285750">
              <a:defRPr sz="2800">
                <a:solidFill>
                  <a:schemeClr val="tx1"/>
                </a:solidFill>
                <a:latin typeface="Times" charset="0"/>
                <a:ea typeface="Geneva" charset="0"/>
                <a:cs typeface="Geneva" charset="0"/>
              </a:defRPr>
            </a:lvl2pPr>
            <a:lvl3pPr marL="1143000" indent="-228600">
              <a:defRPr sz="2800">
                <a:solidFill>
                  <a:schemeClr val="tx1"/>
                </a:solidFill>
                <a:latin typeface="Times" charset="0"/>
                <a:ea typeface="Geneva" charset="0"/>
                <a:cs typeface="Geneva" charset="0"/>
              </a:defRPr>
            </a:lvl3pPr>
            <a:lvl4pPr marL="1600200" indent="-228600">
              <a:defRPr sz="2800">
                <a:solidFill>
                  <a:schemeClr val="tx1"/>
                </a:solidFill>
                <a:latin typeface="Times" charset="0"/>
                <a:ea typeface="Geneva" charset="0"/>
                <a:cs typeface="Geneva" charset="0"/>
              </a:defRPr>
            </a:lvl4pPr>
            <a:lvl5pPr marL="2057400" indent="-228600">
              <a:defRPr sz="2800">
                <a:solidFill>
                  <a:schemeClr val="tx1"/>
                </a:solidFill>
                <a:latin typeface="Times" charset="0"/>
                <a:ea typeface="Geneva" charset="0"/>
                <a:cs typeface="Geneva" charset="0"/>
              </a:defRPr>
            </a:lvl5pPr>
            <a:lvl6pPr marL="2514600" indent="-228600" eaLnBrk="0" fontAlgn="base" hangingPunct="0">
              <a:spcBef>
                <a:spcPct val="0"/>
              </a:spcBef>
              <a:spcAft>
                <a:spcPct val="0"/>
              </a:spcAft>
              <a:defRPr sz="2800">
                <a:solidFill>
                  <a:schemeClr val="tx1"/>
                </a:solidFill>
                <a:latin typeface="Times" charset="0"/>
                <a:ea typeface="Geneva" charset="0"/>
                <a:cs typeface="Geneva" charset="0"/>
              </a:defRPr>
            </a:lvl6pPr>
            <a:lvl7pPr marL="2971800" indent="-228600" eaLnBrk="0" fontAlgn="base" hangingPunct="0">
              <a:spcBef>
                <a:spcPct val="0"/>
              </a:spcBef>
              <a:spcAft>
                <a:spcPct val="0"/>
              </a:spcAft>
              <a:defRPr sz="2800">
                <a:solidFill>
                  <a:schemeClr val="tx1"/>
                </a:solidFill>
                <a:latin typeface="Times" charset="0"/>
                <a:ea typeface="Geneva" charset="0"/>
                <a:cs typeface="Geneva" charset="0"/>
              </a:defRPr>
            </a:lvl7pPr>
            <a:lvl8pPr marL="3429000" indent="-228600" eaLnBrk="0" fontAlgn="base" hangingPunct="0">
              <a:spcBef>
                <a:spcPct val="0"/>
              </a:spcBef>
              <a:spcAft>
                <a:spcPct val="0"/>
              </a:spcAft>
              <a:defRPr sz="2800">
                <a:solidFill>
                  <a:schemeClr val="tx1"/>
                </a:solidFill>
                <a:latin typeface="Times" charset="0"/>
                <a:ea typeface="Geneva" charset="0"/>
                <a:cs typeface="Geneva" charset="0"/>
              </a:defRPr>
            </a:lvl8pPr>
            <a:lvl9pPr marL="3886200" indent="-228600" eaLnBrk="0" fontAlgn="base" hangingPunct="0">
              <a:spcBef>
                <a:spcPct val="0"/>
              </a:spcBef>
              <a:spcAft>
                <a:spcPct val="0"/>
              </a:spcAft>
              <a:defRPr sz="2800">
                <a:solidFill>
                  <a:schemeClr val="tx1"/>
                </a:solidFill>
                <a:latin typeface="Times" charset="0"/>
                <a:ea typeface="Geneva" charset="0"/>
                <a:cs typeface="Geneva" charset="0"/>
              </a:defRPr>
            </a:lvl9pPr>
          </a:lstStyle>
          <a:p>
            <a:r>
              <a:rPr lang="en-US"/>
              <a:t>6%</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1000"/>
                                  </p:stCondLst>
                                  <p:childTnLst>
                                    <p:set>
                                      <p:cBhvr>
                                        <p:cTn id="6" dur="1" fill="hold">
                                          <p:stCondLst>
                                            <p:cond delay="0"/>
                                          </p:stCondLst>
                                        </p:cTn>
                                        <p:tgtEl>
                                          <p:spTgt spid="4100">
                                            <p:txEl>
                                              <p:pRg st="0" end="0"/>
                                            </p:txEl>
                                          </p:spTgt>
                                        </p:tgtEl>
                                        <p:attrNameLst>
                                          <p:attrName>style.visibility</p:attrName>
                                        </p:attrNameLst>
                                      </p:cBhvr>
                                      <p:to>
                                        <p:strVal val="visible"/>
                                      </p:to>
                                    </p:set>
                                    <p:animEffect transition="in" filter="fade">
                                      <p:cBhvr>
                                        <p:cTn id="7" dur="500"/>
                                        <p:tgtEl>
                                          <p:spTgt spid="4100">
                                            <p:txEl>
                                              <p:pRg st="0" end="0"/>
                                            </p:txEl>
                                          </p:spTgt>
                                        </p:tgtEl>
                                      </p:cBhvr>
                                    </p:animEffect>
                                  </p:childTnLst>
                                </p:cTn>
                              </p:par>
                            </p:childTnLst>
                          </p:cTn>
                        </p:par>
                        <p:par>
                          <p:cTn id="8" fill="hold" nodeType="afterGroup">
                            <p:stCondLst>
                              <p:cond delay="1500"/>
                            </p:stCondLst>
                            <p:childTnLst>
                              <p:par>
                                <p:cTn id="9" presetID="10" presetClass="entr" presetSubtype="0" fill="hold" grpId="0" nodeType="afterEffect">
                                  <p:stCondLst>
                                    <p:cond delay="1000"/>
                                  </p:stCondLst>
                                  <p:childTnLst>
                                    <p:set>
                                      <p:cBhvr>
                                        <p:cTn id="10" dur="1" fill="hold">
                                          <p:stCondLst>
                                            <p:cond delay="0"/>
                                          </p:stCondLst>
                                        </p:cTn>
                                        <p:tgtEl>
                                          <p:spTgt spid="4100">
                                            <p:txEl>
                                              <p:pRg st="1" end="1"/>
                                            </p:txEl>
                                          </p:spTgt>
                                        </p:tgtEl>
                                        <p:attrNameLst>
                                          <p:attrName>style.visibility</p:attrName>
                                        </p:attrNameLst>
                                      </p:cBhvr>
                                      <p:to>
                                        <p:strVal val="visible"/>
                                      </p:to>
                                    </p:set>
                                    <p:animEffect transition="in" filter="fade">
                                      <p:cBhvr>
                                        <p:cTn id="11" dur="500"/>
                                        <p:tgtEl>
                                          <p:spTgt spid="410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4495800"/>
            <a:ext cx="7772400" cy="1143000"/>
          </a:xfrm>
        </p:spPr>
        <p:txBody>
          <a:bodyPr/>
          <a:lstStyle/>
          <a:p>
            <a:pPr eaLnBrk="1" hangingPunct="1"/>
            <a:r>
              <a:rPr lang="nl-NL">
                <a:latin typeface="Times New Roman" charset="0"/>
                <a:cs typeface="Geneva" charset="0"/>
              </a:rPr>
              <a:t>Protectionisme versus Internationale samenwerking</a:t>
            </a:r>
          </a:p>
        </p:txBody>
      </p:sp>
      <p:sp>
        <p:nvSpPr>
          <p:cNvPr id="5125" name="Rectangle 5"/>
          <p:cNvSpPr>
            <a:spLocks noChangeArrowheads="1"/>
          </p:cNvSpPr>
          <p:nvPr/>
        </p:nvSpPr>
        <p:spPr bwMode="auto">
          <a:xfrm>
            <a:off x="4114800" y="6019800"/>
            <a:ext cx="903288"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nl-NL" sz="2400">
                <a:solidFill>
                  <a:srgbClr val="ED181E"/>
                </a:solidFill>
                <a:latin typeface="Times New Roman" charset="0"/>
              </a:rPr>
              <a:t>Einde</a:t>
            </a:r>
            <a:endParaRPr lang="nl-NL" sz="2400"/>
          </a:p>
        </p:txBody>
      </p:sp>
      <p:pic>
        <p:nvPicPr>
          <p:cNvPr id="5" name="Afbeelding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0" y="2019300"/>
            <a:ext cx="7620000" cy="2337424"/>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1000"/>
                                  </p:stCondLst>
                                  <p:childTnLst>
                                    <p:set>
                                      <p:cBhvr>
                                        <p:cTn id="6" dur="1" fill="hold">
                                          <p:stCondLst>
                                            <p:cond delay="0"/>
                                          </p:stCondLst>
                                        </p:cTn>
                                        <p:tgtEl>
                                          <p:spTgt spid="5122"/>
                                        </p:tgtEl>
                                        <p:attrNameLst>
                                          <p:attrName>style.visibility</p:attrName>
                                        </p:attrNameLst>
                                      </p:cBhvr>
                                      <p:to>
                                        <p:strVal val="visible"/>
                                      </p:to>
                                    </p:set>
                                    <p:animEffect transition="in" filter="dissolve">
                                      <p:cBhvr>
                                        <p:cTn id="7" dur="500"/>
                                        <p:tgtEl>
                                          <p:spTgt spid="5122"/>
                                        </p:tgtEl>
                                      </p:cBhvr>
                                    </p:animEffect>
                                  </p:childTnLst>
                                </p:cTn>
                              </p:par>
                            </p:childTnLst>
                          </p:cTn>
                        </p:par>
                        <p:par>
                          <p:cTn id="8" fill="hold" nodeType="afterGroup">
                            <p:stCondLst>
                              <p:cond delay="1500"/>
                            </p:stCondLst>
                            <p:childTnLst>
                              <p:par>
                                <p:cTn id="9" presetID="9" presetClass="entr" presetSubtype="0" fill="hold" grpId="0" nodeType="afterEffect">
                                  <p:stCondLst>
                                    <p:cond delay="1000"/>
                                  </p:stCondLst>
                                  <p:childTnLst>
                                    <p:set>
                                      <p:cBhvr>
                                        <p:cTn id="10" dur="1" fill="hold">
                                          <p:stCondLst>
                                            <p:cond delay="0"/>
                                          </p:stCondLst>
                                        </p:cTn>
                                        <p:tgtEl>
                                          <p:spTgt spid="5125">
                                            <p:txEl>
                                              <p:pRg st="0" end="0"/>
                                            </p:txEl>
                                          </p:spTgt>
                                        </p:tgtEl>
                                        <p:attrNameLst>
                                          <p:attrName>style.visibility</p:attrName>
                                        </p:attrNameLst>
                                      </p:cBhvr>
                                      <p:to>
                                        <p:strVal val="visible"/>
                                      </p:to>
                                    </p:set>
                                    <p:animEffect transition="in" filter="dissolve">
                                      <p:cBhvr>
                                        <p:cTn id="11" dur="500"/>
                                        <p:tgtEl>
                                          <p:spTgt spid="512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autoUpdateAnimBg="0"/>
      <p:bldP spid="5125" grpId="0" build="p" autoUpdateAnimBg="0" advAuto="1000"/>
    </p:bldLst>
  </p:timing>
</p:sld>
</file>

<file path=ppt/slides/slide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nl-NL">
                <a:latin typeface="Times New Roman" charset="0"/>
                <a:cs typeface="Geneva" charset="0"/>
              </a:rPr>
              <a:t>Vrijhandel - Protectionisme </a:t>
            </a:r>
          </a:p>
        </p:txBody>
      </p:sp>
      <p:sp>
        <p:nvSpPr>
          <p:cNvPr id="6149" name="Rectangle 5"/>
          <p:cNvSpPr>
            <a:spLocks noGrp="1" noChangeArrowheads="1"/>
          </p:cNvSpPr>
          <p:nvPr>
            <p:ph type="body" sz="half" idx="2"/>
          </p:nvPr>
        </p:nvSpPr>
        <p:spPr>
          <a:xfrm>
            <a:off x="685800" y="1828800"/>
            <a:ext cx="7924800" cy="4114800"/>
          </a:xfrm>
          <a:noFill/>
        </p:spPr>
        <p:txBody>
          <a:bodyPr/>
          <a:lstStyle/>
          <a:p>
            <a:pPr eaLnBrk="1" hangingPunct="1"/>
            <a:r>
              <a:rPr lang="nl-NL" sz="2800" dirty="0">
                <a:latin typeface="Times New Roman" charset="0"/>
                <a:cs typeface="Geneva" charset="0"/>
              </a:rPr>
              <a:t>In de internationale handel zien we twee uitersten; enerzijds ‘protectionisme’ en anderzijds ‘</a:t>
            </a:r>
            <a:r>
              <a:rPr lang="nl-NL" sz="2800">
                <a:latin typeface="Times New Roman" charset="0"/>
                <a:cs typeface="Geneva" charset="0"/>
              </a:rPr>
              <a:t>vrijhandel</a:t>
            </a:r>
            <a:r>
              <a:rPr lang="nl-NL" sz="2800" smtClean="0">
                <a:latin typeface="Times New Roman" charset="0"/>
                <a:cs typeface="Geneva" charset="0"/>
              </a:rPr>
              <a:t>’.</a:t>
            </a:r>
            <a:endParaRPr lang="nl-NL" sz="2800" dirty="0">
              <a:latin typeface="Times New Roman" charset="0"/>
              <a:cs typeface="Geneva" charset="0"/>
            </a:endParaRPr>
          </a:p>
          <a:p>
            <a:pPr eaLnBrk="1" hangingPunct="1"/>
            <a:r>
              <a:rPr lang="nl-NL" sz="2800" dirty="0">
                <a:latin typeface="Times New Roman" charset="0"/>
                <a:cs typeface="Geneva" charset="0"/>
              </a:rPr>
              <a:t>In deze presentatie leer je welke vormen van protectionisme en welke vormen van internationale samenwerking er zijn</a:t>
            </a:r>
            <a:r>
              <a:rPr lang="nl-NL" sz="2800" dirty="0" smtClean="0">
                <a:latin typeface="Times New Roman" charset="0"/>
                <a:cs typeface="Geneva" charset="0"/>
              </a:rPr>
              <a:t>.</a:t>
            </a:r>
            <a:endParaRPr lang="nl-NL" sz="2800" dirty="0">
              <a:latin typeface="Times New Roman" charset="0"/>
              <a:cs typeface="Geneva"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1000"/>
                                  </p:stCondLst>
                                  <p:childTnLst>
                                    <p:set>
                                      <p:cBhvr>
                                        <p:cTn id="6" dur="1" fill="hold">
                                          <p:stCondLst>
                                            <p:cond delay="0"/>
                                          </p:stCondLst>
                                        </p:cTn>
                                        <p:tgtEl>
                                          <p:spTgt spid="6149">
                                            <p:txEl>
                                              <p:pRg st="0" end="0"/>
                                            </p:txEl>
                                          </p:spTgt>
                                        </p:tgtEl>
                                        <p:attrNameLst>
                                          <p:attrName>style.visibility</p:attrName>
                                        </p:attrNameLst>
                                      </p:cBhvr>
                                      <p:to>
                                        <p:strVal val="visible"/>
                                      </p:to>
                                    </p:set>
                                    <p:animEffect transition="in" filter="dissolve">
                                      <p:cBhvr>
                                        <p:cTn id="7" dur="500"/>
                                        <p:tgtEl>
                                          <p:spTgt spid="6149">
                                            <p:txEl>
                                              <p:pRg st="0" end="0"/>
                                            </p:txEl>
                                          </p:spTgt>
                                        </p:tgtEl>
                                      </p:cBhvr>
                                    </p:animEffect>
                                  </p:childTnLst>
                                </p:cTn>
                              </p:par>
                            </p:childTnLst>
                          </p:cTn>
                        </p:par>
                        <p:par>
                          <p:cTn id="8" fill="hold" nodeType="afterGroup">
                            <p:stCondLst>
                              <p:cond delay="1500"/>
                            </p:stCondLst>
                            <p:childTnLst>
                              <p:par>
                                <p:cTn id="9" presetID="9" presetClass="entr" presetSubtype="0" fill="hold" grpId="0" nodeType="afterEffect">
                                  <p:stCondLst>
                                    <p:cond delay="1000"/>
                                  </p:stCondLst>
                                  <p:childTnLst>
                                    <p:set>
                                      <p:cBhvr>
                                        <p:cTn id="10" dur="1" fill="hold">
                                          <p:stCondLst>
                                            <p:cond delay="0"/>
                                          </p:stCondLst>
                                        </p:cTn>
                                        <p:tgtEl>
                                          <p:spTgt spid="6149">
                                            <p:txEl>
                                              <p:pRg st="1" end="1"/>
                                            </p:txEl>
                                          </p:spTgt>
                                        </p:tgtEl>
                                        <p:attrNameLst>
                                          <p:attrName>style.visibility</p:attrName>
                                        </p:attrNameLst>
                                      </p:cBhvr>
                                      <p:to>
                                        <p:strVal val="visible"/>
                                      </p:to>
                                    </p:set>
                                    <p:animEffect transition="in" filter="dissolve">
                                      <p:cBhvr>
                                        <p:cTn id="11" dur="500"/>
                                        <p:tgtEl>
                                          <p:spTgt spid="614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9" grpId="0" build="p" autoUpdateAnimBg="0" advAuto="1000"/>
    </p:bldLst>
  </p:timing>
</p:sld>
</file>

<file path=ppt/slides/slide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381000"/>
            <a:ext cx="7772400" cy="1143000"/>
          </a:xfrm>
        </p:spPr>
        <p:txBody>
          <a:bodyPr/>
          <a:lstStyle/>
          <a:p>
            <a:pPr eaLnBrk="1" hangingPunct="1"/>
            <a:r>
              <a:rPr lang="nl-NL">
                <a:latin typeface="Times New Roman" charset="0"/>
                <a:cs typeface="Geneva" charset="0"/>
              </a:rPr>
              <a:t>Vrijhandel - Protectionisme </a:t>
            </a:r>
            <a:endParaRPr lang="nl-NL" sz="1800">
              <a:latin typeface="Times New Roman" charset="0"/>
              <a:cs typeface="Geneva" charset="0"/>
            </a:endParaRPr>
          </a:p>
        </p:txBody>
      </p:sp>
      <p:sp>
        <p:nvSpPr>
          <p:cNvPr id="6149" name="Rectangle 5"/>
          <p:cNvSpPr>
            <a:spLocks noGrp="1" noChangeArrowheads="1"/>
          </p:cNvSpPr>
          <p:nvPr>
            <p:ph type="body" sz="half" idx="2"/>
          </p:nvPr>
        </p:nvSpPr>
        <p:spPr>
          <a:xfrm>
            <a:off x="381000" y="1447800"/>
            <a:ext cx="8458200" cy="4419600"/>
          </a:xfrm>
          <a:noFill/>
        </p:spPr>
        <p:txBody>
          <a:bodyPr/>
          <a:lstStyle/>
          <a:p>
            <a:pPr eaLnBrk="1" hangingPunct="1">
              <a:buFontTx/>
              <a:buNone/>
            </a:pPr>
            <a:r>
              <a:rPr lang="nl-NL" sz="2800" dirty="0">
                <a:latin typeface="Times New Roman" charset="0"/>
                <a:cs typeface="Geneva" charset="0"/>
              </a:rPr>
              <a:t>Vrijhandel:</a:t>
            </a:r>
          </a:p>
          <a:p>
            <a:pPr eaLnBrk="1" hangingPunct="1"/>
            <a:r>
              <a:rPr lang="nl-NL" sz="2800" dirty="0">
                <a:latin typeface="Times New Roman" charset="0"/>
                <a:cs typeface="Geneva" charset="0"/>
              </a:rPr>
              <a:t>We spreken van vrijhandel als er voor buitenlandse producten en diensten dezelfde regels gelden als voor de eigen goederen.</a:t>
            </a:r>
          </a:p>
          <a:p>
            <a:pPr eaLnBrk="1" hangingPunct="1">
              <a:buFontTx/>
              <a:buNone/>
            </a:pPr>
            <a:endParaRPr lang="nl-NL" sz="2800" dirty="0">
              <a:latin typeface="Times New Roman" charset="0"/>
              <a:cs typeface="Geneva" charset="0"/>
            </a:endParaRPr>
          </a:p>
          <a:p>
            <a:pPr eaLnBrk="1" hangingPunct="1">
              <a:buFontTx/>
              <a:buNone/>
            </a:pPr>
            <a:r>
              <a:rPr lang="nl-NL" sz="2800" dirty="0">
                <a:latin typeface="Times New Roman" charset="0"/>
                <a:cs typeface="Geneva" charset="0"/>
              </a:rPr>
              <a:t>Protectionisme:</a:t>
            </a:r>
          </a:p>
          <a:p>
            <a:pPr eaLnBrk="1" hangingPunct="1"/>
            <a:r>
              <a:rPr lang="nl-NL" sz="2800" dirty="0">
                <a:latin typeface="Times" charset="0"/>
                <a:cs typeface="Geneva" charset="0"/>
              </a:rPr>
              <a:t>Bescherming van de eigen producten, bedrijven (industrie), werkgelegenheid en de economie in het algemeen, tegen de buitenlandse concurrentie.</a:t>
            </a:r>
          </a:p>
          <a:p>
            <a:pPr eaLnBrk="1" hangingPunct="1">
              <a:buFontTx/>
              <a:buNone/>
            </a:pPr>
            <a:endParaRPr lang="nl-NL" sz="2800" dirty="0">
              <a:latin typeface="Times New Roman" charset="0"/>
              <a:cs typeface="Geneva"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1000"/>
                                  </p:stCondLst>
                                  <p:childTnLst>
                                    <p:set>
                                      <p:cBhvr>
                                        <p:cTn id="6" dur="1" fill="hold">
                                          <p:stCondLst>
                                            <p:cond delay="0"/>
                                          </p:stCondLst>
                                        </p:cTn>
                                        <p:tgtEl>
                                          <p:spTgt spid="6149">
                                            <p:txEl>
                                              <p:pRg st="0" end="0"/>
                                            </p:txEl>
                                          </p:spTgt>
                                        </p:tgtEl>
                                        <p:attrNameLst>
                                          <p:attrName>style.visibility</p:attrName>
                                        </p:attrNameLst>
                                      </p:cBhvr>
                                      <p:to>
                                        <p:strVal val="visible"/>
                                      </p:to>
                                    </p:set>
                                    <p:animEffect transition="in" filter="dissolve">
                                      <p:cBhvr>
                                        <p:cTn id="7" dur="500"/>
                                        <p:tgtEl>
                                          <p:spTgt spid="6149">
                                            <p:txEl>
                                              <p:pRg st="0" end="0"/>
                                            </p:txEl>
                                          </p:spTgt>
                                        </p:tgtEl>
                                      </p:cBhvr>
                                    </p:animEffect>
                                  </p:childTnLst>
                                </p:cTn>
                              </p:par>
                            </p:childTnLst>
                          </p:cTn>
                        </p:par>
                        <p:par>
                          <p:cTn id="8" fill="hold" nodeType="afterGroup">
                            <p:stCondLst>
                              <p:cond delay="1500"/>
                            </p:stCondLst>
                            <p:childTnLst>
                              <p:par>
                                <p:cTn id="9" presetID="9" presetClass="entr" presetSubtype="0" fill="hold" grpId="0" nodeType="afterEffect">
                                  <p:stCondLst>
                                    <p:cond delay="1000"/>
                                  </p:stCondLst>
                                  <p:childTnLst>
                                    <p:set>
                                      <p:cBhvr>
                                        <p:cTn id="10" dur="1" fill="hold">
                                          <p:stCondLst>
                                            <p:cond delay="0"/>
                                          </p:stCondLst>
                                        </p:cTn>
                                        <p:tgtEl>
                                          <p:spTgt spid="6149">
                                            <p:txEl>
                                              <p:pRg st="1" end="1"/>
                                            </p:txEl>
                                          </p:spTgt>
                                        </p:tgtEl>
                                        <p:attrNameLst>
                                          <p:attrName>style.visibility</p:attrName>
                                        </p:attrNameLst>
                                      </p:cBhvr>
                                      <p:to>
                                        <p:strVal val="visible"/>
                                      </p:to>
                                    </p:set>
                                    <p:animEffect transition="in" filter="dissolve">
                                      <p:cBhvr>
                                        <p:cTn id="11" dur="500"/>
                                        <p:tgtEl>
                                          <p:spTgt spid="6149">
                                            <p:txEl>
                                              <p:pRg st="1" end="1"/>
                                            </p:txEl>
                                          </p:spTgt>
                                        </p:tgtEl>
                                      </p:cBhvr>
                                    </p:animEffect>
                                  </p:childTnLst>
                                </p:cTn>
                              </p:par>
                            </p:childTnLst>
                          </p:cTn>
                        </p:par>
                        <p:par>
                          <p:cTn id="12" fill="hold" nodeType="afterGroup">
                            <p:stCondLst>
                              <p:cond delay="3000"/>
                            </p:stCondLst>
                            <p:childTnLst>
                              <p:par>
                                <p:cTn id="13" presetID="9" presetClass="entr" presetSubtype="0" fill="hold" grpId="0" nodeType="afterEffect">
                                  <p:stCondLst>
                                    <p:cond delay="1000"/>
                                  </p:stCondLst>
                                  <p:childTnLst>
                                    <p:set>
                                      <p:cBhvr>
                                        <p:cTn id="14" dur="1" fill="hold">
                                          <p:stCondLst>
                                            <p:cond delay="0"/>
                                          </p:stCondLst>
                                        </p:cTn>
                                        <p:tgtEl>
                                          <p:spTgt spid="6149">
                                            <p:txEl>
                                              <p:pRg st="3" end="3"/>
                                            </p:txEl>
                                          </p:spTgt>
                                        </p:tgtEl>
                                        <p:attrNameLst>
                                          <p:attrName>style.visibility</p:attrName>
                                        </p:attrNameLst>
                                      </p:cBhvr>
                                      <p:to>
                                        <p:strVal val="visible"/>
                                      </p:to>
                                    </p:set>
                                    <p:animEffect transition="in" filter="dissolve">
                                      <p:cBhvr>
                                        <p:cTn id="15" dur="500"/>
                                        <p:tgtEl>
                                          <p:spTgt spid="6149">
                                            <p:txEl>
                                              <p:pRg st="3" end="3"/>
                                            </p:txEl>
                                          </p:spTgt>
                                        </p:tgtEl>
                                      </p:cBhvr>
                                    </p:animEffect>
                                  </p:childTnLst>
                                </p:cTn>
                              </p:par>
                            </p:childTnLst>
                          </p:cTn>
                        </p:par>
                        <p:par>
                          <p:cTn id="16" fill="hold" nodeType="afterGroup">
                            <p:stCondLst>
                              <p:cond delay="4500"/>
                            </p:stCondLst>
                            <p:childTnLst>
                              <p:par>
                                <p:cTn id="17" presetID="9" presetClass="entr" presetSubtype="0" fill="hold" grpId="0" nodeType="afterEffect">
                                  <p:stCondLst>
                                    <p:cond delay="1000"/>
                                  </p:stCondLst>
                                  <p:childTnLst>
                                    <p:set>
                                      <p:cBhvr>
                                        <p:cTn id="18" dur="1" fill="hold">
                                          <p:stCondLst>
                                            <p:cond delay="0"/>
                                          </p:stCondLst>
                                        </p:cTn>
                                        <p:tgtEl>
                                          <p:spTgt spid="6149">
                                            <p:txEl>
                                              <p:pRg st="4" end="4"/>
                                            </p:txEl>
                                          </p:spTgt>
                                        </p:tgtEl>
                                        <p:attrNameLst>
                                          <p:attrName>style.visibility</p:attrName>
                                        </p:attrNameLst>
                                      </p:cBhvr>
                                      <p:to>
                                        <p:strVal val="visible"/>
                                      </p:to>
                                    </p:set>
                                    <p:animEffect transition="in" filter="dissolve">
                                      <p:cBhvr>
                                        <p:cTn id="19" dur="500"/>
                                        <p:tgtEl>
                                          <p:spTgt spid="614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9"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nl-NL">
                <a:latin typeface="Times New Roman" charset="0"/>
                <a:cs typeface="Geneva" charset="0"/>
              </a:rPr>
              <a:t>Vormen van protectionisme</a:t>
            </a:r>
            <a:r>
              <a:rPr lang="nl-NL" sz="1800">
                <a:latin typeface="Times New Roman" charset="0"/>
                <a:cs typeface="Geneva" charset="0"/>
              </a:rPr>
              <a:t> </a:t>
            </a:r>
          </a:p>
        </p:txBody>
      </p:sp>
      <p:sp>
        <p:nvSpPr>
          <p:cNvPr id="15365" name="Rectangle 5"/>
          <p:cNvSpPr>
            <a:spLocks noGrp="1" noChangeArrowheads="1"/>
          </p:cNvSpPr>
          <p:nvPr>
            <p:ph type="body" sz="half" idx="2"/>
          </p:nvPr>
        </p:nvSpPr>
        <p:spPr>
          <a:xfrm>
            <a:off x="685800" y="1981200"/>
            <a:ext cx="7772400" cy="4114800"/>
          </a:xfrm>
        </p:spPr>
        <p:txBody>
          <a:bodyPr/>
          <a:lstStyle/>
          <a:p>
            <a:pPr marL="514350" indent="-514350" eaLnBrk="1" hangingPunct="1">
              <a:buFont typeface="Times" charset="0"/>
              <a:buAutoNum type="arabicPeriod"/>
            </a:pPr>
            <a:r>
              <a:rPr lang="nl-NL" sz="2800" dirty="0">
                <a:latin typeface="Times New Roman" charset="0"/>
                <a:cs typeface="Geneva" charset="0"/>
              </a:rPr>
              <a:t>Invoerrechten</a:t>
            </a:r>
          </a:p>
          <a:p>
            <a:pPr marL="514350" indent="-514350" eaLnBrk="1" hangingPunct="1">
              <a:buFont typeface="Times" charset="0"/>
              <a:buAutoNum type="arabicPeriod"/>
            </a:pPr>
            <a:r>
              <a:rPr lang="nl-NL" sz="2800" dirty="0">
                <a:latin typeface="Times New Roman" charset="0"/>
                <a:cs typeface="Geneva" charset="0"/>
              </a:rPr>
              <a:t>Exportrechten</a:t>
            </a:r>
          </a:p>
          <a:p>
            <a:pPr marL="514350" indent="-514350" eaLnBrk="1" hangingPunct="1">
              <a:buFont typeface="Times" charset="0"/>
              <a:buAutoNum type="arabicPeriod"/>
            </a:pPr>
            <a:r>
              <a:rPr lang="nl-NL" sz="2800" dirty="0">
                <a:latin typeface="Times New Roman" charset="0"/>
                <a:cs typeface="Geneva" charset="0"/>
              </a:rPr>
              <a:t>Exportsubsidies</a:t>
            </a:r>
          </a:p>
          <a:p>
            <a:pPr marL="514350" indent="-514350" eaLnBrk="1" hangingPunct="1">
              <a:buFont typeface="Times" charset="0"/>
              <a:buAutoNum type="arabicPeriod"/>
            </a:pPr>
            <a:r>
              <a:rPr lang="nl-NL" sz="2800" dirty="0">
                <a:latin typeface="Times New Roman" charset="0"/>
                <a:cs typeface="Geneva" charset="0"/>
              </a:rPr>
              <a:t>Contingentering</a:t>
            </a:r>
          </a:p>
          <a:p>
            <a:pPr marL="514350" indent="-514350" eaLnBrk="1" hangingPunct="1">
              <a:buFont typeface="Times" charset="0"/>
              <a:buAutoNum type="arabicPeriod"/>
            </a:pPr>
            <a:r>
              <a:rPr lang="nl-NL" sz="2800" dirty="0">
                <a:latin typeface="Times New Roman" charset="0"/>
                <a:cs typeface="Geneva" charset="0"/>
              </a:rPr>
              <a:t>Handelsverdragen</a:t>
            </a:r>
          </a:p>
          <a:p>
            <a:pPr marL="514350" indent="-514350" eaLnBrk="1" hangingPunct="1">
              <a:buFont typeface="Times" charset="0"/>
              <a:buAutoNum type="arabicPeriod"/>
            </a:pPr>
            <a:r>
              <a:rPr lang="nl-NL" sz="2800" dirty="0">
                <a:latin typeface="Times New Roman" charset="0"/>
                <a:cs typeface="Geneva" charset="0"/>
              </a:rPr>
              <a:t>Non-</a:t>
            </a:r>
            <a:r>
              <a:rPr lang="nl-NL" sz="2800" dirty="0" err="1">
                <a:latin typeface="Times New Roman" charset="0"/>
                <a:cs typeface="Geneva" charset="0"/>
              </a:rPr>
              <a:t>tarifiaire</a:t>
            </a:r>
            <a:r>
              <a:rPr lang="nl-NL" sz="2800" dirty="0">
                <a:latin typeface="Times New Roman" charset="0"/>
                <a:cs typeface="Geneva" charset="0"/>
              </a:rPr>
              <a:t> belemmeringen</a:t>
            </a:r>
          </a:p>
          <a:p>
            <a:pPr marL="514350" indent="-514350" eaLnBrk="1" hangingPunct="1">
              <a:buFont typeface="Times" charset="0"/>
              <a:buAutoNum type="arabicPeriod"/>
            </a:pPr>
            <a:r>
              <a:rPr lang="nl-NL" sz="2800" dirty="0">
                <a:latin typeface="Times New Roman" charset="0"/>
                <a:cs typeface="Geneva" charset="0"/>
              </a:rPr>
              <a:t>Aankoopbeperkingen met vreemd geld</a:t>
            </a:r>
          </a:p>
          <a:p>
            <a:pPr marL="514350" indent="-514350" eaLnBrk="1" hangingPunct="1">
              <a:buFontTx/>
              <a:buNone/>
            </a:pPr>
            <a:r>
              <a:rPr lang="nl-NL" sz="2400" dirty="0">
                <a:solidFill>
                  <a:srgbClr val="ED181E"/>
                </a:solidFill>
                <a:latin typeface="Times New Roman" charset="0"/>
                <a:cs typeface="Geneva" charset="0"/>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1000"/>
                                  </p:stCondLst>
                                  <p:childTnLst>
                                    <p:set>
                                      <p:cBhvr>
                                        <p:cTn id="6" dur="1" fill="hold">
                                          <p:stCondLst>
                                            <p:cond delay="0"/>
                                          </p:stCondLst>
                                        </p:cTn>
                                        <p:tgtEl>
                                          <p:spTgt spid="15365">
                                            <p:txEl>
                                              <p:pRg st="0" end="0"/>
                                            </p:txEl>
                                          </p:spTgt>
                                        </p:tgtEl>
                                        <p:attrNameLst>
                                          <p:attrName>style.visibility</p:attrName>
                                        </p:attrNameLst>
                                      </p:cBhvr>
                                      <p:to>
                                        <p:strVal val="visible"/>
                                      </p:to>
                                    </p:set>
                                    <p:animEffect transition="in" filter="dissolve">
                                      <p:cBhvr>
                                        <p:cTn id="7" dur="500"/>
                                        <p:tgtEl>
                                          <p:spTgt spid="15365">
                                            <p:txEl>
                                              <p:pRg st="0" end="0"/>
                                            </p:txEl>
                                          </p:spTgt>
                                        </p:tgtEl>
                                      </p:cBhvr>
                                    </p:animEffect>
                                  </p:childTnLst>
                                </p:cTn>
                              </p:par>
                            </p:childTnLst>
                          </p:cTn>
                        </p:par>
                        <p:par>
                          <p:cTn id="8" fill="hold" nodeType="afterGroup">
                            <p:stCondLst>
                              <p:cond delay="1500"/>
                            </p:stCondLst>
                            <p:childTnLst>
                              <p:par>
                                <p:cTn id="9" presetID="9" presetClass="entr" presetSubtype="0" fill="hold" grpId="0" nodeType="afterEffect">
                                  <p:stCondLst>
                                    <p:cond delay="1000"/>
                                  </p:stCondLst>
                                  <p:childTnLst>
                                    <p:set>
                                      <p:cBhvr>
                                        <p:cTn id="10" dur="1" fill="hold">
                                          <p:stCondLst>
                                            <p:cond delay="0"/>
                                          </p:stCondLst>
                                        </p:cTn>
                                        <p:tgtEl>
                                          <p:spTgt spid="15365">
                                            <p:txEl>
                                              <p:pRg st="1" end="1"/>
                                            </p:txEl>
                                          </p:spTgt>
                                        </p:tgtEl>
                                        <p:attrNameLst>
                                          <p:attrName>style.visibility</p:attrName>
                                        </p:attrNameLst>
                                      </p:cBhvr>
                                      <p:to>
                                        <p:strVal val="visible"/>
                                      </p:to>
                                    </p:set>
                                    <p:animEffect transition="in" filter="dissolve">
                                      <p:cBhvr>
                                        <p:cTn id="11" dur="500"/>
                                        <p:tgtEl>
                                          <p:spTgt spid="15365">
                                            <p:txEl>
                                              <p:pRg st="1" end="1"/>
                                            </p:txEl>
                                          </p:spTgt>
                                        </p:tgtEl>
                                      </p:cBhvr>
                                    </p:animEffect>
                                  </p:childTnLst>
                                </p:cTn>
                              </p:par>
                            </p:childTnLst>
                          </p:cTn>
                        </p:par>
                        <p:par>
                          <p:cTn id="12" fill="hold" nodeType="afterGroup">
                            <p:stCondLst>
                              <p:cond delay="3000"/>
                            </p:stCondLst>
                            <p:childTnLst>
                              <p:par>
                                <p:cTn id="13" presetID="9" presetClass="entr" presetSubtype="0" fill="hold" grpId="0" nodeType="afterEffect">
                                  <p:stCondLst>
                                    <p:cond delay="1000"/>
                                  </p:stCondLst>
                                  <p:childTnLst>
                                    <p:set>
                                      <p:cBhvr>
                                        <p:cTn id="14" dur="1" fill="hold">
                                          <p:stCondLst>
                                            <p:cond delay="0"/>
                                          </p:stCondLst>
                                        </p:cTn>
                                        <p:tgtEl>
                                          <p:spTgt spid="15365">
                                            <p:txEl>
                                              <p:pRg st="2" end="2"/>
                                            </p:txEl>
                                          </p:spTgt>
                                        </p:tgtEl>
                                        <p:attrNameLst>
                                          <p:attrName>style.visibility</p:attrName>
                                        </p:attrNameLst>
                                      </p:cBhvr>
                                      <p:to>
                                        <p:strVal val="visible"/>
                                      </p:to>
                                    </p:set>
                                    <p:animEffect transition="in" filter="dissolve">
                                      <p:cBhvr>
                                        <p:cTn id="15" dur="500"/>
                                        <p:tgtEl>
                                          <p:spTgt spid="15365">
                                            <p:txEl>
                                              <p:pRg st="2" end="2"/>
                                            </p:txEl>
                                          </p:spTgt>
                                        </p:tgtEl>
                                      </p:cBhvr>
                                    </p:animEffect>
                                  </p:childTnLst>
                                </p:cTn>
                              </p:par>
                            </p:childTnLst>
                          </p:cTn>
                        </p:par>
                        <p:par>
                          <p:cTn id="16" fill="hold" nodeType="afterGroup">
                            <p:stCondLst>
                              <p:cond delay="4500"/>
                            </p:stCondLst>
                            <p:childTnLst>
                              <p:par>
                                <p:cTn id="17" presetID="9" presetClass="entr" presetSubtype="0" fill="hold" grpId="0" nodeType="afterEffect">
                                  <p:stCondLst>
                                    <p:cond delay="1000"/>
                                  </p:stCondLst>
                                  <p:childTnLst>
                                    <p:set>
                                      <p:cBhvr>
                                        <p:cTn id="18" dur="1" fill="hold">
                                          <p:stCondLst>
                                            <p:cond delay="0"/>
                                          </p:stCondLst>
                                        </p:cTn>
                                        <p:tgtEl>
                                          <p:spTgt spid="15365">
                                            <p:txEl>
                                              <p:pRg st="3" end="3"/>
                                            </p:txEl>
                                          </p:spTgt>
                                        </p:tgtEl>
                                        <p:attrNameLst>
                                          <p:attrName>style.visibility</p:attrName>
                                        </p:attrNameLst>
                                      </p:cBhvr>
                                      <p:to>
                                        <p:strVal val="visible"/>
                                      </p:to>
                                    </p:set>
                                    <p:animEffect transition="in" filter="dissolve">
                                      <p:cBhvr>
                                        <p:cTn id="19" dur="500"/>
                                        <p:tgtEl>
                                          <p:spTgt spid="15365">
                                            <p:txEl>
                                              <p:pRg st="3" end="3"/>
                                            </p:txEl>
                                          </p:spTgt>
                                        </p:tgtEl>
                                      </p:cBhvr>
                                    </p:animEffect>
                                  </p:childTnLst>
                                </p:cTn>
                              </p:par>
                            </p:childTnLst>
                          </p:cTn>
                        </p:par>
                        <p:par>
                          <p:cTn id="20" fill="hold" nodeType="afterGroup">
                            <p:stCondLst>
                              <p:cond delay="6000"/>
                            </p:stCondLst>
                            <p:childTnLst>
                              <p:par>
                                <p:cTn id="21" presetID="9" presetClass="entr" presetSubtype="0" fill="hold" grpId="0" nodeType="afterEffect">
                                  <p:stCondLst>
                                    <p:cond delay="1000"/>
                                  </p:stCondLst>
                                  <p:childTnLst>
                                    <p:set>
                                      <p:cBhvr>
                                        <p:cTn id="22" dur="1" fill="hold">
                                          <p:stCondLst>
                                            <p:cond delay="0"/>
                                          </p:stCondLst>
                                        </p:cTn>
                                        <p:tgtEl>
                                          <p:spTgt spid="15365">
                                            <p:txEl>
                                              <p:pRg st="4" end="4"/>
                                            </p:txEl>
                                          </p:spTgt>
                                        </p:tgtEl>
                                        <p:attrNameLst>
                                          <p:attrName>style.visibility</p:attrName>
                                        </p:attrNameLst>
                                      </p:cBhvr>
                                      <p:to>
                                        <p:strVal val="visible"/>
                                      </p:to>
                                    </p:set>
                                    <p:animEffect transition="in" filter="dissolve">
                                      <p:cBhvr>
                                        <p:cTn id="23" dur="500"/>
                                        <p:tgtEl>
                                          <p:spTgt spid="15365">
                                            <p:txEl>
                                              <p:pRg st="4" end="4"/>
                                            </p:txEl>
                                          </p:spTgt>
                                        </p:tgtEl>
                                      </p:cBhvr>
                                    </p:animEffect>
                                  </p:childTnLst>
                                </p:cTn>
                              </p:par>
                            </p:childTnLst>
                          </p:cTn>
                        </p:par>
                        <p:par>
                          <p:cTn id="24" fill="hold" nodeType="afterGroup">
                            <p:stCondLst>
                              <p:cond delay="7500"/>
                            </p:stCondLst>
                            <p:childTnLst>
                              <p:par>
                                <p:cTn id="25" presetID="9" presetClass="entr" presetSubtype="0" fill="hold" grpId="0" nodeType="afterEffect">
                                  <p:stCondLst>
                                    <p:cond delay="1000"/>
                                  </p:stCondLst>
                                  <p:childTnLst>
                                    <p:set>
                                      <p:cBhvr>
                                        <p:cTn id="26" dur="1" fill="hold">
                                          <p:stCondLst>
                                            <p:cond delay="0"/>
                                          </p:stCondLst>
                                        </p:cTn>
                                        <p:tgtEl>
                                          <p:spTgt spid="15365">
                                            <p:txEl>
                                              <p:pRg st="5" end="5"/>
                                            </p:txEl>
                                          </p:spTgt>
                                        </p:tgtEl>
                                        <p:attrNameLst>
                                          <p:attrName>style.visibility</p:attrName>
                                        </p:attrNameLst>
                                      </p:cBhvr>
                                      <p:to>
                                        <p:strVal val="visible"/>
                                      </p:to>
                                    </p:set>
                                    <p:animEffect transition="in" filter="dissolve">
                                      <p:cBhvr>
                                        <p:cTn id="27" dur="500"/>
                                        <p:tgtEl>
                                          <p:spTgt spid="15365">
                                            <p:txEl>
                                              <p:pRg st="5" end="5"/>
                                            </p:txEl>
                                          </p:spTgt>
                                        </p:tgtEl>
                                      </p:cBhvr>
                                    </p:animEffect>
                                  </p:childTnLst>
                                </p:cTn>
                              </p:par>
                            </p:childTnLst>
                          </p:cTn>
                        </p:par>
                        <p:par>
                          <p:cTn id="28" fill="hold" nodeType="afterGroup">
                            <p:stCondLst>
                              <p:cond delay="9000"/>
                            </p:stCondLst>
                            <p:childTnLst>
                              <p:par>
                                <p:cTn id="29" presetID="9" presetClass="entr" presetSubtype="0" fill="hold" grpId="0" nodeType="afterEffect">
                                  <p:stCondLst>
                                    <p:cond delay="1000"/>
                                  </p:stCondLst>
                                  <p:childTnLst>
                                    <p:set>
                                      <p:cBhvr>
                                        <p:cTn id="30" dur="1" fill="hold">
                                          <p:stCondLst>
                                            <p:cond delay="0"/>
                                          </p:stCondLst>
                                        </p:cTn>
                                        <p:tgtEl>
                                          <p:spTgt spid="15365">
                                            <p:txEl>
                                              <p:pRg st="6" end="6"/>
                                            </p:txEl>
                                          </p:spTgt>
                                        </p:tgtEl>
                                        <p:attrNameLst>
                                          <p:attrName>style.visibility</p:attrName>
                                        </p:attrNameLst>
                                      </p:cBhvr>
                                      <p:to>
                                        <p:strVal val="visible"/>
                                      </p:to>
                                    </p:set>
                                    <p:animEffect transition="in" filter="dissolve">
                                      <p:cBhvr>
                                        <p:cTn id="31" dur="500"/>
                                        <p:tgtEl>
                                          <p:spTgt spid="15365">
                                            <p:txEl>
                                              <p:pRg st="6" end="6"/>
                                            </p:txEl>
                                          </p:spTgt>
                                        </p:tgtEl>
                                      </p:cBhvr>
                                    </p:animEffect>
                                  </p:childTnLst>
                                </p:cTn>
                              </p:par>
                            </p:childTnLst>
                          </p:cTn>
                        </p:par>
                        <p:par>
                          <p:cTn id="32" fill="hold" nodeType="afterGroup">
                            <p:stCondLst>
                              <p:cond delay="10500"/>
                            </p:stCondLst>
                            <p:childTnLst>
                              <p:par>
                                <p:cTn id="33" presetID="9" presetClass="entr" presetSubtype="0" fill="hold" grpId="0" nodeType="afterEffect">
                                  <p:stCondLst>
                                    <p:cond delay="1000"/>
                                  </p:stCondLst>
                                  <p:childTnLst>
                                    <p:set>
                                      <p:cBhvr>
                                        <p:cTn id="34" dur="1" fill="hold">
                                          <p:stCondLst>
                                            <p:cond delay="0"/>
                                          </p:stCondLst>
                                        </p:cTn>
                                        <p:tgtEl>
                                          <p:spTgt spid="15365">
                                            <p:txEl>
                                              <p:pRg st="7" end="7"/>
                                            </p:txEl>
                                          </p:spTgt>
                                        </p:tgtEl>
                                        <p:attrNameLst>
                                          <p:attrName>style.visibility</p:attrName>
                                        </p:attrNameLst>
                                      </p:cBhvr>
                                      <p:to>
                                        <p:strVal val="visible"/>
                                      </p:to>
                                    </p:set>
                                    <p:animEffect transition="in" filter="dissolve">
                                      <p:cBhvr>
                                        <p:cTn id="35" dur="500"/>
                                        <p:tgtEl>
                                          <p:spTgt spid="1536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5" grpId="0" build="p" autoUpdateAnimBg="0" advAuto="1000"/>
    </p:bldLst>
  </p:timing>
</p:sld>
</file>

<file path=ppt/slides/slide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381000"/>
            <a:ext cx="7772400" cy="1143000"/>
          </a:xfrm>
        </p:spPr>
        <p:txBody>
          <a:bodyPr/>
          <a:lstStyle/>
          <a:p>
            <a:pPr eaLnBrk="1" hangingPunct="1"/>
            <a:r>
              <a:rPr lang="nl-NL">
                <a:latin typeface="Times New Roman" charset="0"/>
                <a:cs typeface="Geneva" charset="0"/>
              </a:rPr>
              <a:t>Invoerrechten</a:t>
            </a:r>
          </a:p>
        </p:txBody>
      </p:sp>
      <p:sp>
        <p:nvSpPr>
          <p:cNvPr id="3080" name="Rectangle 8"/>
          <p:cNvSpPr>
            <a:spLocks noGrp="1" noChangeArrowheads="1"/>
          </p:cNvSpPr>
          <p:nvPr>
            <p:ph type="body" sz="half" idx="2"/>
          </p:nvPr>
        </p:nvSpPr>
        <p:spPr>
          <a:xfrm>
            <a:off x="685800" y="1600200"/>
            <a:ext cx="7772400" cy="4114800"/>
          </a:xfrm>
          <a:noFill/>
        </p:spPr>
        <p:txBody>
          <a:bodyPr/>
          <a:lstStyle/>
          <a:p>
            <a:r>
              <a:rPr lang="nl-NL" sz="2400" dirty="0">
                <a:latin typeface="Times New Roman" charset="0"/>
                <a:cs typeface="Times New Roman" charset="0"/>
              </a:rPr>
              <a:t>Buitenlandse (import)producten worden dan duurder gemaakt, zodat de vraag naar het (eigen) binnenlandse product stijgt.</a:t>
            </a:r>
          </a:p>
          <a:p>
            <a:pPr>
              <a:buFontTx/>
              <a:buNone/>
            </a:pPr>
            <a:r>
              <a:rPr lang="nl-NL" sz="2400" dirty="0">
                <a:latin typeface="Times New Roman" charset="0"/>
                <a:cs typeface="Times New Roman" charset="0"/>
              </a:rPr>
              <a:t>Voorbeeld: </a:t>
            </a:r>
            <a:endParaRPr lang="en-US" sz="2400" dirty="0">
              <a:latin typeface="Times New Roman" charset="0"/>
              <a:cs typeface="Times New Roman" charset="0"/>
            </a:endParaRPr>
          </a:p>
          <a:p>
            <a:pPr eaLnBrk="1" hangingPunct="1"/>
            <a:r>
              <a:rPr lang="nl-NL" sz="2400" dirty="0">
                <a:latin typeface="Times New Roman" charset="0"/>
                <a:cs typeface="Times New Roman" charset="0"/>
              </a:rPr>
              <a:t>Een dvd-speler van Philips kost € 50. De vergelijkbare dvd-speler van Sony kost € 45. De Nederlandse consument koopt meestal de Sony. </a:t>
            </a:r>
          </a:p>
          <a:p>
            <a:pPr eaLnBrk="1" hangingPunct="1">
              <a:buFontTx/>
              <a:buNone/>
            </a:pPr>
            <a:r>
              <a:rPr lang="nl-NL" sz="2400" b="1" dirty="0">
                <a:latin typeface="Times New Roman" charset="0"/>
                <a:cs typeface="Times New Roman" charset="0"/>
              </a:rPr>
              <a:t>Invoerrechten</a:t>
            </a:r>
            <a:r>
              <a:rPr lang="nl-NL" sz="2400" dirty="0">
                <a:latin typeface="Times New Roman" charset="0"/>
                <a:cs typeface="Times New Roman" charset="0"/>
              </a:rPr>
              <a:t>: De dvd-speler Sony wordt door de overheid belast met € 10 (invoerheffing) en kost dan € 45 + € 10 = € 55. De Nederlandse consument koopt dan vaker Philips.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1000"/>
                                  </p:stCondLst>
                                  <p:childTnLst>
                                    <p:set>
                                      <p:cBhvr>
                                        <p:cTn id="6" dur="1" fill="hold">
                                          <p:stCondLst>
                                            <p:cond delay="0"/>
                                          </p:stCondLst>
                                        </p:cTn>
                                        <p:tgtEl>
                                          <p:spTgt spid="3080">
                                            <p:txEl>
                                              <p:pRg st="0" end="0"/>
                                            </p:txEl>
                                          </p:spTgt>
                                        </p:tgtEl>
                                        <p:attrNameLst>
                                          <p:attrName>style.visibility</p:attrName>
                                        </p:attrNameLst>
                                      </p:cBhvr>
                                      <p:to>
                                        <p:strVal val="visible"/>
                                      </p:to>
                                    </p:set>
                                    <p:animEffect transition="in" filter="dissolve">
                                      <p:cBhvr>
                                        <p:cTn id="7" dur="500"/>
                                        <p:tgtEl>
                                          <p:spTgt spid="3080">
                                            <p:txEl>
                                              <p:pRg st="0" end="0"/>
                                            </p:txEl>
                                          </p:spTgt>
                                        </p:tgtEl>
                                      </p:cBhvr>
                                    </p:animEffect>
                                  </p:childTnLst>
                                </p:cTn>
                              </p:par>
                            </p:childTnLst>
                          </p:cTn>
                        </p:par>
                        <p:par>
                          <p:cTn id="8" fill="hold" nodeType="afterGroup">
                            <p:stCondLst>
                              <p:cond delay="1500"/>
                            </p:stCondLst>
                            <p:childTnLst>
                              <p:par>
                                <p:cTn id="9" presetID="9" presetClass="entr" presetSubtype="0" fill="hold" grpId="0" nodeType="afterEffect">
                                  <p:stCondLst>
                                    <p:cond delay="1000"/>
                                  </p:stCondLst>
                                  <p:childTnLst>
                                    <p:set>
                                      <p:cBhvr>
                                        <p:cTn id="10" dur="1" fill="hold">
                                          <p:stCondLst>
                                            <p:cond delay="0"/>
                                          </p:stCondLst>
                                        </p:cTn>
                                        <p:tgtEl>
                                          <p:spTgt spid="3080">
                                            <p:txEl>
                                              <p:pRg st="1" end="1"/>
                                            </p:txEl>
                                          </p:spTgt>
                                        </p:tgtEl>
                                        <p:attrNameLst>
                                          <p:attrName>style.visibility</p:attrName>
                                        </p:attrNameLst>
                                      </p:cBhvr>
                                      <p:to>
                                        <p:strVal val="visible"/>
                                      </p:to>
                                    </p:set>
                                    <p:animEffect transition="in" filter="dissolve">
                                      <p:cBhvr>
                                        <p:cTn id="11" dur="500"/>
                                        <p:tgtEl>
                                          <p:spTgt spid="3080">
                                            <p:txEl>
                                              <p:pRg st="1" end="1"/>
                                            </p:txEl>
                                          </p:spTgt>
                                        </p:tgtEl>
                                      </p:cBhvr>
                                    </p:animEffect>
                                  </p:childTnLst>
                                </p:cTn>
                              </p:par>
                            </p:childTnLst>
                          </p:cTn>
                        </p:par>
                        <p:par>
                          <p:cTn id="12" fill="hold" nodeType="afterGroup">
                            <p:stCondLst>
                              <p:cond delay="3000"/>
                            </p:stCondLst>
                            <p:childTnLst>
                              <p:par>
                                <p:cTn id="13" presetID="9" presetClass="entr" presetSubtype="0" fill="hold" grpId="0" nodeType="afterEffect">
                                  <p:stCondLst>
                                    <p:cond delay="1000"/>
                                  </p:stCondLst>
                                  <p:childTnLst>
                                    <p:set>
                                      <p:cBhvr>
                                        <p:cTn id="14" dur="1" fill="hold">
                                          <p:stCondLst>
                                            <p:cond delay="0"/>
                                          </p:stCondLst>
                                        </p:cTn>
                                        <p:tgtEl>
                                          <p:spTgt spid="3080">
                                            <p:txEl>
                                              <p:pRg st="2" end="2"/>
                                            </p:txEl>
                                          </p:spTgt>
                                        </p:tgtEl>
                                        <p:attrNameLst>
                                          <p:attrName>style.visibility</p:attrName>
                                        </p:attrNameLst>
                                      </p:cBhvr>
                                      <p:to>
                                        <p:strVal val="visible"/>
                                      </p:to>
                                    </p:set>
                                    <p:animEffect transition="in" filter="dissolve">
                                      <p:cBhvr>
                                        <p:cTn id="15" dur="500"/>
                                        <p:tgtEl>
                                          <p:spTgt spid="3080">
                                            <p:txEl>
                                              <p:pRg st="2" end="2"/>
                                            </p:txEl>
                                          </p:spTgt>
                                        </p:tgtEl>
                                      </p:cBhvr>
                                    </p:animEffect>
                                  </p:childTnLst>
                                </p:cTn>
                              </p:par>
                            </p:childTnLst>
                          </p:cTn>
                        </p:par>
                        <p:par>
                          <p:cTn id="16" fill="hold" nodeType="afterGroup">
                            <p:stCondLst>
                              <p:cond delay="4500"/>
                            </p:stCondLst>
                            <p:childTnLst>
                              <p:par>
                                <p:cTn id="17" presetID="9" presetClass="entr" presetSubtype="0" fill="hold" grpId="0" nodeType="afterEffect">
                                  <p:stCondLst>
                                    <p:cond delay="1000"/>
                                  </p:stCondLst>
                                  <p:childTnLst>
                                    <p:set>
                                      <p:cBhvr>
                                        <p:cTn id="18" dur="1" fill="hold">
                                          <p:stCondLst>
                                            <p:cond delay="0"/>
                                          </p:stCondLst>
                                        </p:cTn>
                                        <p:tgtEl>
                                          <p:spTgt spid="3080">
                                            <p:txEl>
                                              <p:pRg st="3" end="3"/>
                                            </p:txEl>
                                          </p:spTgt>
                                        </p:tgtEl>
                                        <p:attrNameLst>
                                          <p:attrName>style.visibility</p:attrName>
                                        </p:attrNameLst>
                                      </p:cBhvr>
                                      <p:to>
                                        <p:strVal val="visible"/>
                                      </p:to>
                                    </p:set>
                                    <p:animEffect transition="in" filter="dissolve">
                                      <p:cBhvr>
                                        <p:cTn id="19" dur="500"/>
                                        <p:tgtEl>
                                          <p:spTgt spid="308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0" grpId="0" build="p" autoUpdateAnimBg="0" advAuto="1000"/>
    </p:bldLst>
  </p:timing>
</p:sld>
</file>

<file path=ppt/slides/slide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381000"/>
            <a:ext cx="7772400" cy="1143000"/>
          </a:xfrm>
        </p:spPr>
        <p:txBody>
          <a:bodyPr/>
          <a:lstStyle/>
          <a:p>
            <a:pPr eaLnBrk="1" hangingPunct="1"/>
            <a:r>
              <a:rPr lang="nl-NL">
                <a:latin typeface="Times New Roman" charset="0"/>
                <a:cs typeface="Geneva" charset="0"/>
              </a:rPr>
              <a:t>Exportrechten</a:t>
            </a:r>
          </a:p>
        </p:txBody>
      </p:sp>
      <p:sp>
        <p:nvSpPr>
          <p:cNvPr id="3080" name="Rectangle 8"/>
          <p:cNvSpPr>
            <a:spLocks noGrp="1" noChangeArrowheads="1"/>
          </p:cNvSpPr>
          <p:nvPr>
            <p:ph type="body" sz="half" idx="2"/>
          </p:nvPr>
        </p:nvSpPr>
        <p:spPr>
          <a:xfrm>
            <a:off x="685800" y="1600200"/>
            <a:ext cx="7772400" cy="4114800"/>
          </a:xfrm>
          <a:noFill/>
        </p:spPr>
        <p:txBody>
          <a:bodyPr/>
          <a:lstStyle/>
          <a:p>
            <a:r>
              <a:rPr lang="nl-NL" sz="2400" dirty="0">
                <a:latin typeface="Times New Roman" charset="0"/>
                <a:cs typeface="Times New Roman" charset="0"/>
              </a:rPr>
              <a:t>Exportproducten worden dan duurder, zodat de export daalt. Alleen voor schaarse goederen.</a:t>
            </a:r>
          </a:p>
          <a:p>
            <a:pPr>
              <a:buFontTx/>
              <a:buNone/>
            </a:pPr>
            <a:r>
              <a:rPr lang="nl-NL" sz="2400" dirty="0" smtClean="0">
                <a:latin typeface="Times New Roman" charset="0"/>
                <a:cs typeface="Times New Roman" charset="0"/>
              </a:rPr>
              <a:t>Voorbeeld:</a:t>
            </a:r>
            <a:endParaRPr lang="en-US" sz="2400" dirty="0">
              <a:latin typeface="Times New Roman" charset="0"/>
              <a:cs typeface="Times New Roman" charset="0"/>
            </a:endParaRPr>
          </a:p>
          <a:p>
            <a:pPr eaLnBrk="1" hangingPunct="1"/>
            <a:r>
              <a:rPr lang="nl-NL" sz="2400" dirty="0">
                <a:latin typeface="Times New Roman" charset="0"/>
                <a:cs typeface="Times New Roman" charset="0"/>
              </a:rPr>
              <a:t>Rijst in een ontwikkelingsland kost $ 4 per baal. In andere landen kost de rijst $ 5 per baal. Bij deze prijzen is het voor producenten aantrekkelijk om rijst te exporteren. </a:t>
            </a:r>
          </a:p>
          <a:p>
            <a:pPr eaLnBrk="1" hangingPunct="1">
              <a:buFontTx/>
              <a:buNone/>
            </a:pPr>
            <a:r>
              <a:rPr lang="nl-NL" sz="2400" b="1" dirty="0">
                <a:latin typeface="Times New Roman" charset="0"/>
                <a:cs typeface="Times New Roman" charset="0"/>
              </a:rPr>
              <a:t>Exportrechten</a:t>
            </a:r>
            <a:r>
              <a:rPr lang="nl-NL" sz="2400" dirty="0">
                <a:latin typeface="Times New Roman" charset="0"/>
                <a:cs typeface="Times New Roman" charset="0"/>
              </a:rPr>
              <a:t>: De regering wil voorkomen dat er te veel rijst wordt geëxporteerd. De regering verhoogt de prijs van een baal met $ 2. De prijs bij export wordt dan $ 6 . Daardoor exporteren producenten minder</a:t>
            </a:r>
            <a:r>
              <a:rPr lang="nl-NL" sz="2400" dirty="0" smtClean="0">
                <a:latin typeface="Times New Roman" charset="0"/>
                <a:cs typeface="Times New Roman" charset="0"/>
              </a:rPr>
              <a:t>.</a:t>
            </a:r>
            <a:endParaRPr lang="nl-NL" sz="2400" dirty="0">
              <a:latin typeface="Times New Roman" charset="0"/>
              <a:cs typeface="Times New Roman"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1000"/>
                                  </p:stCondLst>
                                  <p:childTnLst>
                                    <p:set>
                                      <p:cBhvr>
                                        <p:cTn id="6" dur="1" fill="hold">
                                          <p:stCondLst>
                                            <p:cond delay="0"/>
                                          </p:stCondLst>
                                        </p:cTn>
                                        <p:tgtEl>
                                          <p:spTgt spid="3080">
                                            <p:txEl>
                                              <p:pRg st="0" end="0"/>
                                            </p:txEl>
                                          </p:spTgt>
                                        </p:tgtEl>
                                        <p:attrNameLst>
                                          <p:attrName>style.visibility</p:attrName>
                                        </p:attrNameLst>
                                      </p:cBhvr>
                                      <p:to>
                                        <p:strVal val="visible"/>
                                      </p:to>
                                    </p:set>
                                    <p:animEffect transition="in" filter="dissolve">
                                      <p:cBhvr>
                                        <p:cTn id="7" dur="500"/>
                                        <p:tgtEl>
                                          <p:spTgt spid="3080">
                                            <p:txEl>
                                              <p:pRg st="0" end="0"/>
                                            </p:txEl>
                                          </p:spTgt>
                                        </p:tgtEl>
                                      </p:cBhvr>
                                    </p:animEffect>
                                  </p:childTnLst>
                                </p:cTn>
                              </p:par>
                            </p:childTnLst>
                          </p:cTn>
                        </p:par>
                        <p:par>
                          <p:cTn id="8" fill="hold" nodeType="afterGroup">
                            <p:stCondLst>
                              <p:cond delay="1500"/>
                            </p:stCondLst>
                            <p:childTnLst>
                              <p:par>
                                <p:cTn id="9" presetID="9" presetClass="entr" presetSubtype="0" fill="hold" grpId="0" nodeType="afterEffect">
                                  <p:stCondLst>
                                    <p:cond delay="1000"/>
                                  </p:stCondLst>
                                  <p:childTnLst>
                                    <p:set>
                                      <p:cBhvr>
                                        <p:cTn id="10" dur="1" fill="hold">
                                          <p:stCondLst>
                                            <p:cond delay="0"/>
                                          </p:stCondLst>
                                        </p:cTn>
                                        <p:tgtEl>
                                          <p:spTgt spid="3080">
                                            <p:txEl>
                                              <p:pRg st="1" end="1"/>
                                            </p:txEl>
                                          </p:spTgt>
                                        </p:tgtEl>
                                        <p:attrNameLst>
                                          <p:attrName>style.visibility</p:attrName>
                                        </p:attrNameLst>
                                      </p:cBhvr>
                                      <p:to>
                                        <p:strVal val="visible"/>
                                      </p:to>
                                    </p:set>
                                    <p:animEffect transition="in" filter="dissolve">
                                      <p:cBhvr>
                                        <p:cTn id="11" dur="500"/>
                                        <p:tgtEl>
                                          <p:spTgt spid="3080">
                                            <p:txEl>
                                              <p:pRg st="1" end="1"/>
                                            </p:txEl>
                                          </p:spTgt>
                                        </p:tgtEl>
                                      </p:cBhvr>
                                    </p:animEffect>
                                  </p:childTnLst>
                                </p:cTn>
                              </p:par>
                            </p:childTnLst>
                          </p:cTn>
                        </p:par>
                        <p:par>
                          <p:cTn id="12" fill="hold" nodeType="afterGroup">
                            <p:stCondLst>
                              <p:cond delay="3000"/>
                            </p:stCondLst>
                            <p:childTnLst>
                              <p:par>
                                <p:cTn id="13" presetID="9" presetClass="entr" presetSubtype="0" fill="hold" grpId="0" nodeType="afterEffect">
                                  <p:stCondLst>
                                    <p:cond delay="1000"/>
                                  </p:stCondLst>
                                  <p:childTnLst>
                                    <p:set>
                                      <p:cBhvr>
                                        <p:cTn id="14" dur="1" fill="hold">
                                          <p:stCondLst>
                                            <p:cond delay="0"/>
                                          </p:stCondLst>
                                        </p:cTn>
                                        <p:tgtEl>
                                          <p:spTgt spid="3080">
                                            <p:txEl>
                                              <p:pRg st="2" end="2"/>
                                            </p:txEl>
                                          </p:spTgt>
                                        </p:tgtEl>
                                        <p:attrNameLst>
                                          <p:attrName>style.visibility</p:attrName>
                                        </p:attrNameLst>
                                      </p:cBhvr>
                                      <p:to>
                                        <p:strVal val="visible"/>
                                      </p:to>
                                    </p:set>
                                    <p:animEffect transition="in" filter="dissolve">
                                      <p:cBhvr>
                                        <p:cTn id="15" dur="500"/>
                                        <p:tgtEl>
                                          <p:spTgt spid="3080">
                                            <p:txEl>
                                              <p:pRg st="2" end="2"/>
                                            </p:txEl>
                                          </p:spTgt>
                                        </p:tgtEl>
                                      </p:cBhvr>
                                    </p:animEffect>
                                  </p:childTnLst>
                                </p:cTn>
                              </p:par>
                            </p:childTnLst>
                          </p:cTn>
                        </p:par>
                        <p:par>
                          <p:cTn id="16" fill="hold" nodeType="afterGroup">
                            <p:stCondLst>
                              <p:cond delay="4500"/>
                            </p:stCondLst>
                            <p:childTnLst>
                              <p:par>
                                <p:cTn id="17" presetID="9" presetClass="entr" presetSubtype="0" fill="hold" grpId="0" nodeType="afterEffect">
                                  <p:stCondLst>
                                    <p:cond delay="1000"/>
                                  </p:stCondLst>
                                  <p:childTnLst>
                                    <p:set>
                                      <p:cBhvr>
                                        <p:cTn id="18" dur="1" fill="hold">
                                          <p:stCondLst>
                                            <p:cond delay="0"/>
                                          </p:stCondLst>
                                        </p:cTn>
                                        <p:tgtEl>
                                          <p:spTgt spid="3080">
                                            <p:txEl>
                                              <p:pRg st="3" end="3"/>
                                            </p:txEl>
                                          </p:spTgt>
                                        </p:tgtEl>
                                        <p:attrNameLst>
                                          <p:attrName>style.visibility</p:attrName>
                                        </p:attrNameLst>
                                      </p:cBhvr>
                                      <p:to>
                                        <p:strVal val="visible"/>
                                      </p:to>
                                    </p:set>
                                    <p:animEffect transition="in" filter="dissolve">
                                      <p:cBhvr>
                                        <p:cTn id="19" dur="500"/>
                                        <p:tgtEl>
                                          <p:spTgt spid="308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0" grpId="0" build="p" autoUpdateAnimBg="0" advAuto="1000"/>
    </p:bldLst>
  </p:timing>
</p:sld>
</file>

<file path=ppt/slides/slide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381000"/>
            <a:ext cx="7772400" cy="1143000"/>
          </a:xfrm>
        </p:spPr>
        <p:txBody>
          <a:bodyPr/>
          <a:lstStyle/>
          <a:p>
            <a:pPr eaLnBrk="1" hangingPunct="1"/>
            <a:r>
              <a:rPr lang="nl-NL">
                <a:latin typeface="Times New Roman" charset="0"/>
                <a:cs typeface="Geneva" charset="0"/>
              </a:rPr>
              <a:t>Exportsubsidies</a:t>
            </a:r>
          </a:p>
        </p:txBody>
      </p:sp>
      <p:sp>
        <p:nvSpPr>
          <p:cNvPr id="3080" name="Rectangle 8"/>
          <p:cNvSpPr>
            <a:spLocks noGrp="1" noChangeArrowheads="1"/>
          </p:cNvSpPr>
          <p:nvPr>
            <p:ph type="body" sz="half" idx="2"/>
          </p:nvPr>
        </p:nvSpPr>
        <p:spPr>
          <a:xfrm>
            <a:off x="685800" y="1600200"/>
            <a:ext cx="7772400" cy="4953000"/>
          </a:xfrm>
          <a:noFill/>
        </p:spPr>
        <p:txBody>
          <a:bodyPr/>
          <a:lstStyle/>
          <a:p>
            <a:r>
              <a:rPr lang="nl-NL" sz="2400" dirty="0">
                <a:latin typeface="Times New Roman" charset="0"/>
                <a:cs typeface="Times New Roman" charset="0"/>
              </a:rPr>
              <a:t>Exportproducten worden goedkoper, zodat de export stijgt.</a:t>
            </a:r>
          </a:p>
          <a:p>
            <a:pPr>
              <a:buFontTx/>
              <a:buNone/>
            </a:pPr>
            <a:r>
              <a:rPr lang="nl-NL" sz="2400" dirty="0" smtClean="0">
                <a:latin typeface="Times New Roman" charset="0"/>
                <a:cs typeface="Times New Roman" charset="0"/>
              </a:rPr>
              <a:t>Voorbeeld: </a:t>
            </a:r>
            <a:endParaRPr lang="en-US" sz="2400" dirty="0">
              <a:latin typeface="Times New Roman" charset="0"/>
              <a:cs typeface="Times New Roman" charset="0"/>
            </a:endParaRPr>
          </a:p>
          <a:p>
            <a:pPr eaLnBrk="1" hangingPunct="1"/>
            <a:r>
              <a:rPr lang="nl-NL" sz="2400" dirty="0">
                <a:latin typeface="Times New Roman" charset="0"/>
                <a:cs typeface="Times New Roman" charset="0"/>
              </a:rPr>
              <a:t>Nederlandse aardappelen kosten € 2 per kilo. In Duitsland kosten aardappelen € 1,50 per kg. Consumenten in Duitsland kopen geen Nederlandse aardappelen, de eigen aardappelen zijn immers goedkoper.  </a:t>
            </a:r>
          </a:p>
          <a:p>
            <a:pPr eaLnBrk="1" hangingPunct="1">
              <a:buFontTx/>
              <a:buNone/>
            </a:pPr>
            <a:r>
              <a:rPr lang="nl-NL" sz="2400" b="1" dirty="0">
                <a:latin typeface="Times New Roman" charset="0"/>
                <a:cs typeface="Times New Roman" charset="0"/>
              </a:rPr>
              <a:t>Exportsubsidies</a:t>
            </a:r>
            <a:r>
              <a:rPr lang="nl-NL" sz="2400" dirty="0">
                <a:latin typeface="Times New Roman" charset="0"/>
                <a:cs typeface="Times New Roman" charset="0"/>
              </a:rPr>
              <a:t>: De regering geeft bij export € 0,75 subsidie. De prijs in Duitsland van Nederlandse aardappelen kan dalen naar € 1,25. De Duitse consument kiest voor de Nederlandse aardappelen. De Nederlandse producent krijgt € 1,25 van de Duitse consument en € 0,75 van de overheid (= € 2 totaal</a:t>
            </a:r>
            <a:r>
              <a:rPr lang="nl-NL" sz="2400" dirty="0" smtClean="0">
                <a:latin typeface="Times New Roman" charset="0"/>
                <a:cs typeface="Times New Roman" charset="0"/>
              </a:rPr>
              <a:t>)</a:t>
            </a:r>
            <a:endParaRPr lang="nl-NL" sz="2400" dirty="0">
              <a:latin typeface="Times New Roman" charset="0"/>
              <a:cs typeface="Times New Roman"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1000"/>
                                  </p:stCondLst>
                                  <p:childTnLst>
                                    <p:set>
                                      <p:cBhvr>
                                        <p:cTn id="6" dur="1" fill="hold">
                                          <p:stCondLst>
                                            <p:cond delay="0"/>
                                          </p:stCondLst>
                                        </p:cTn>
                                        <p:tgtEl>
                                          <p:spTgt spid="3080">
                                            <p:txEl>
                                              <p:pRg st="0" end="0"/>
                                            </p:txEl>
                                          </p:spTgt>
                                        </p:tgtEl>
                                        <p:attrNameLst>
                                          <p:attrName>style.visibility</p:attrName>
                                        </p:attrNameLst>
                                      </p:cBhvr>
                                      <p:to>
                                        <p:strVal val="visible"/>
                                      </p:to>
                                    </p:set>
                                    <p:animEffect transition="in" filter="dissolve">
                                      <p:cBhvr>
                                        <p:cTn id="7" dur="500"/>
                                        <p:tgtEl>
                                          <p:spTgt spid="3080">
                                            <p:txEl>
                                              <p:pRg st="0" end="0"/>
                                            </p:txEl>
                                          </p:spTgt>
                                        </p:tgtEl>
                                      </p:cBhvr>
                                    </p:animEffect>
                                  </p:childTnLst>
                                </p:cTn>
                              </p:par>
                            </p:childTnLst>
                          </p:cTn>
                        </p:par>
                        <p:par>
                          <p:cTn id="8" fill="hold" nodeType="afterGroup">
                            <p:stCondLst>
                              <p:cond delay="1500"/>
                            </p:stCondLst>
                            <p:childTnLst>
                              <p:par>
                                <p:cTn id="9" presetID="9" presetClass="entr" presetSubtype="0" fill="hold" grpId="0" nodeType="afterEffect">
                                  <p:stCondLst>
                                    <p:cond delay="1000"/>
                                  </p:stCondLst>
                                  <p:childTnLst>
                                    <p:set>
                                      <p:cBhvr>
                                        <p:cTn id="10" dur="1" fill="hold">
                                          <p:stCondLst>
                                            <p:cond delay="0"/>
                                          </p:stCondLst>
                                        </p:cTn>
                                        <p:tgtEl>
                                          <p:spTgt spid="3080">
                                            <p:txEl>
                                              <p:pRg st="1" end="1"/>
                                            </p:txEl>
                                          </p:spTgt>
                                        </p:tgtEl>
                                        <p:attrNameLst>
                                          <p:attrName>style.visibility</p:attrName>
                                        </p:attrNameLst>
                                      </p:cBhvr>
                                      <p:to>
                                        <p:strVal val="visible"/>
                                      </p:to>
                                    </p:set>
                                    <p:animEffect transition="in" filter="dissolve">
                                      <p:cBhvr>
                                        <p:cTn id="11" dur="500"/>
                                        <p:tgtEl>
                                          <p:spTgt spid="3080">
                                            <p:txEl>
                                              <p:pRg st="1" end="1"/>
                                            </p:txEl>
                                          </p:spTgt>
                                        </p:tgtEl>
                                      </p:cBhvr>
                                    </p:animEffect>
                                  </p:childTnLst>
                                </p:cTn>
                              </p:par>
                            </p:childTnLst>
                          </p:cTn>
                        </p:par>
                        <p:par>
                          <p:cTn id="12" fill="hold" nodeType="afterGroup">
                            <p:stCondLst>
                              <p:cond delay="3000"/>
                            </p:stCondLst>
                            <p:childTnLst>
                              <p:par>
                                <p:cTn id="13" presetID="9" presetClass="entr" presetSubtype="0" fill="hold" grpId="0" nodeType="afterEffect">
                                  <p:stCondLst>
                                    <p:cond delay="1000"/>
                                  </p:stCondLst>
                                  <p:childTnLst>
                                    <p:set>
                                      <p:cBhvr>
                                        <p:cTn id="14" dur="1" fill="hold">
                                          <p:stCondLst>
                                            <p:cond delay="0"/>
                                          </p:stCondLst>
                                        </p:cTn>
                                        <p:tgtEl>
                                          <p:spTgt spid="3080">
                                            <p:txEl>
                                              <p:pRg st="2" end="2"/>
                                            </p:txEl>
                                          </p:spTgt>
                                        </p:tgtEl>
                                        <p:attrNameLst>
                                          <p:attrName>style.visibility</p:attrName>
                                        </p:attrNameLst>
                                      </p:cBhvr>
                                      <p:to>
                                        <p:strVal val="visible"/>
                                      </p:to>
                                    </p:set>
                                    <p:animEffect transition="in" filter="dissolve">
                                      <p:cBhvr>
                                        <p:cTn id="15" dur="500"/>
                                        <p:tgtEl>
                                          <p:spTgt spid="3080">
                                            <p:txEl>
                                              <p:pRg st="2" end="2"/>
                                            </p:txEl>
                                          </p:spTgt>
                                        </p:tgtEl>
                                      </p:cBhvr>
                                    </p:animEffect>
                                  </p:childTnLst>
                                </p:cTn>
                              </p:par>
                            </p:childTnLst>
                          </p:cTn>
                        </p:par>
                        <p:par>
                          <p:cTn id="16" fill="hold" nodeType="afterGroup">
                            <p:stCondLst>
                              <p:cond delay="4500"/>
                            </p:stCondLst>
                            <p:childTnLst>
                              <p:par>
                                <p:cTn id="17" presetID="9" presetClass="entr" presetSubtype="0" fill="hold" grpId="0" nodeType="afterEffect">
                                  <p:stCondLst>
                                    <p:cond delay="1000"/>
                                  </p:stCondLst>
                                  <p:childTnLst>
                                    <p:set>
                                      <p:cBhvr>
                                        <p:cTn id="18" dur="1" fill="hold">
                                          <p:stCondLst>
                                            <p:cond delay="0"/>
                                          </p:stCondLst>
                                        </p:cTn>
                                        <p:tgtEl>
                                          <p:spTgt spid="3080">
                                            <p:txEl>
                                              <p:pRg st="3" end="3"/>
                                            </p:txEl>
                                          </p:spTgt>
                                        </p:tgtEl>
                                        <p:attrNameLst>
                                          <p:attrName>style.visibility</p:attrName>
                                        </p:attrNameLst>
                                      </p:cBhvr>
                                      <p:to>
                                        <p:strVal val="visible"/>
                                      </p:to>
                                    </p:set>
                                    <p:animEffect transition="in" filter="dissolve">
                                      <p:cBhvr>
                                        <p:cTn id="19" dur="500"/>
                                        <p:tgtEl>
                                          <p:spTgt spid="308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0" grpId="0" build="p" autoUpdateAnimBg="0" advAuto="1000"/>
    </p:bldLst>
  </p:timing>
</p:sld>
</file>

<file path=ppt/slides/slide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381000"/>
            <a:ext cx="7772400" cy="1143000"/>
          </a:xfrm>
        </p:spPr>
        <p:txBody>
          <a:bodyPr/>
          <a:lstStyle/>
          <a:p>
            <a:pPr eaLnBrk="1" hangingPunct="1"/>
            <a:r>
              <a:rPr lang="nl-NL">
                <a:latin typeface="Times New Roman" charset="0"/>
                <a:cs typeface="Geneva" charset="0"/>
              </a:rPr>
              <a:t>Contingentering</a:t>
            </a:r>
          </a:p>
        </p:txBody>
      </p:sp>
      <p:sp>
        <p:nvSpPr>
          <p:cNvPr id="3080" name="Rectangle 8"/>
          <p:cNvSpPr>
            <a:spLocks noGrp="1" noChangeArrowheads="1"/>
          </p:cNvSpPr>
          <p:nvPr>
            <p:ph type="body" sz="half" idx="2"/>
          </p:nvPr>
        </p:nvSpPr>
        <p:spPr>
          <a:xfrm>
            <a:off x="685800" y="1600200"/>
            <a:ext cx="7772400" cy="4953000"/>
          </a:xfrm>
          <a:noFill/>
        </p:spPr>
        <p:txBody>
          <a:bodyPr/>
          <a:lstStyle/>
          <a:p>
            <a:r>
              <a:rPr lang="nl-NL" sz="2400" dirty="0">
                <a:latin typeface="Times New Roman" charset="0"/>
                <a:cs typeface="Times New Roman" charset="0"/>
              </a:rPr>
              <a:t>Van concurrerende buitenlandse producten wordt een maximaal aantal geïmporteerd, zodat de vraag naar de eigen producten stijgt.</a:t>
            </a:r>
          </a:p>
          <a:p>
            <a:pPr>
              <a:buFontTx/>
              <a:buNone/>
            </a:pPr>
            <a:r>
              <a:rPr lang="nl-NL" sz="2400" dirty="0" smtClean="0">
                <a:latin typeface="Times New Roman" charset="0"/>
                <a:cs typeface="Times New Roman" charset="0"/>
              </a:rPr>
              <a:t>Voorbeeld:</a:t>
            </a:r>
            <a:endParaRPr lang="en-US" sz="2400" dirty="0">
              <a:latin typeface="Times New Roman" charset="0"/>
              <a:cs typeface="Times New Roman" charset="0"/>
            </a:endParaRPr>
          </a:p>
          <a:p>
            <a:pPr eaLnBrk="1" hangingPunct="1"/>
            <a:r>
              <a:rPr lang="nl-NL" sz="2400" dirty="0">
                <a:latin typeface="Times New Roman" charset="0"/>
                <a:cs typeface="Times New Roman" charset="0"/>
              </a:rPr>
              <a:t>In een land met een eigen auto-industrie worden jaarlijks 600.000 buitenlandse auto’s verkocht en 400.000 eigen auto’s. </a:t>
            </a:r>
          </a:p>
          <a:p>
            <a:pPr eaLnBrk="1" hangingPunct="1">
              <a:buFontTx/>
              <a:buNone/>
            </a:pPr>
            <a:r>
              <a:rPr lang="nl-NL" sz="2400" b="1" dirty="0">
                <a:latin typeface="Times New Roman" charset="0"/>
                <a:cs typeface="Times New Roman" charset="0"/>
              </a:rPr>
              <a:t>Contingentering</a:t>
            </a:r>
            <a:r>
              <a:rPr lang="nl-NL" sz="2400" dirty="0">
                <a:latin typeface="Times New Roman" charset="0"/>
                <a:cs typeface="Times New Roman" charset="0"/>
              </a:rPr>
              <a:t>: De regering besluit tot een contingent van 300.000 stuks op de import van buitenlandse auto’s. Hierdoor worden er voortaan 300.000 buitenlandse auto’s verkocht en 700.000 eigen auto’s. De consument heeft namelijk geen andere keuze</a:t>
            </a:r>
            <a:r>
              <a:rPr lang="nl-NL" sz="2400" dirty="0" smtClean="0">
                <a:latin typeface="Times New Roman" charset="0"/>
                <a:cs typeface="Times New Roman" charset="0"/>
              </a:rPr>
              <a:t>.</a:t>
            </a:r>
            <a:endParaRPr lang="nl-NL" sz="2400" dirty="0">
              <a:latin typeface="Times New Roman" charset="0"/>
              <a:cs typeface="Times New Roman"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1000"/>
                                  </p:stCondLst>
                                  <p:childTnLst>
                                    <p:set>
                                      <p:cBhvr>
                                        <p:cTn id="6" dur="1" fill="hold">
                                          <p:stCondLst>
                                            <p:cond delay="0"/>
                                          </p:stCondLst>
                                        </p:cTn>
                                        <p:tgtEl>
                                          <p:spTgt spid="3080">
                                            <p:txEl>
                                              <p:pRg st="0" end="0"/>
                                            </p:txEl>
                                          </p:spTgt>
                                        </p:tgtEl>
                                        <p:attrNameLst>
                                          <p:attrName>style.visibility</p:attrName>
                                        </p:attrNameLst>
                                      </p:cBhvr>
                                      <p:to>
                                        <p:strVal val="visible"/>
                                      </p:to>
                                    </p:set>
                                    <p:animEffect transition="in" filter="dissolve">
                                      <p:cBhvr>
                                        <p:cTn id="7" dur="500"/>
                                        <p:tgtEl>
                                          <p:spTgt spid="3080">
                                            <p:txEl>
                                              <p:pRg st="0" end="0"/>
                                            </p:txEl>
                                          </p:spTgt>
                                        </p:tgtEl>
                                      </p:cBhvr>
                                    </p:animEffect>
                                  </p:childTnLst>
                                </p:cTn>
                              </p:par>
                            </p:childTnLst>
                          </p:cTn>
                        </p:par>
                        <p:par>
                          <p:cTn id="8" fill="hold" nodeType="afterGroup">
                            <p:stCondLst>
                              <p:cond delay="1500"/>
                            </p:stCondLst>
                            <p:childTnLst>
                              <p:par>
                                <p:cTn id="9" presetID="9" presetClass="entr" presetSubtype="0" fill="hold" grpId="0" nodeType="afterEffect">
                                  <p:stCondLst>
                                    <p:cond delay="1000"/>
                                  </p:stCondLst>
                                  <p:childTnLst>
                                    <p:set>
                                      <p:cBhvr>
                                        <p:cTn id="10" dur="1" fill="hold">
                                          <p:stCondLst>
                                            <p:cond delay="0"/>
                                          </p:stCondLst>
                                        </p:cTn>
                                        <p:tgtEl>
                                          <p:spTgt spid="3080">
                                            <p:txEl>
                                              <p:pRg st="1" end="1"/>
                                            </p:txEl>
                                          </p:spTgt>
                                        </p:tgtEl>
                                        <p:attrNameLst>
                                          <p:attrName>style.visibility</p:attrName>
                                        </p:attrNameLst>
                                      </p:cBhvr>
                                      <p:to>
                                        <p:strVal val="visible"/>
                                      </p:to>
                                    </p:set>
                                    <p:animEffect transition="in" filter="dissolve">
                                      <p:cBhvr>
                                        <p:cTn id="11" dur="500"/>
                                        <p:tgtEl>
                                          <p:spTgt spid="3080">
                                            <p:txEl>
                                              <p:pRg st="1" end="1"/>
                                            </p:txEl>
                                          </p:spTgt>
                                        </p:tgtEl>
                                      </p:cBhvr>
                                    </p:animEffect>
                                  </p:childTnLst>
                                </p:cTn>
                              </p:par>
                            </p:childTnLst>
                          </p:cTn>
                        </p:par>
                        <p:par>
                          <p:cTn id="12" fill="hold" nodeType="afterGroup">
                            <p:stCondLst>
                              <p:cond delay="3000"/>
                            </p:stCondLst>
                            <p:childTnLst>
                              <p:par>
                                <p:cTn id="13" presetID="9" presetClass="entr" presetSubtype="0" fill="hold" grpId="0" nodeType="afterEffect">
                                  <p:stCondLst>
                                    <p:cond delay="1000"/>
                                  </p:stCondLst>
                                  <p:childTnLst>
                                    <p:set>
                                      <p:cBhvr>
                                        <p:cTn id="14" dur="1" fill="hold">
                                          <p:stCondLst>
                                            <p:cond delay="0"/>
                                          </p:stCondLst>
                                        </p:cTn>
                                        <p:tgtEl>
                                          <p:spTgt spid="3080">
                                            <p:txEl>
                                              <p:pRg st="2" end="2"/>
                                            </p:txEl>
                                          </p:spTgt>
                                        </p:tgtEl>
                                        <p:attrNameLst>
                                          <p:attrName>style.visibility</p:attrName>
                                        </p:attrNameLst>
                                      </p:cBhvr>
                                      <p:to>
                                        <p:strVal val="visible"/>
                                      </p:to>
                                    </p:set>
                                    <p:animEffect transition="in" filter="dissolve">
                                      <p:cBhvr>
                                        <p:cTn id="15" dur="500"/>
                                        <p:tgtEl>
                                          <p:spTgt spid="3080">
                                            <p:txEl>
                                              <p:pRg st="2" end="2"/>
                                            </p:txEl>
                                          </p:spTgt>
                                        </p:tgtEl>
                                      </p:cBhvr>
                                    </p:animEffect>
                                  </p:childTnLst>
                                </p:cTn>
                              </p:par>
                            </p:childTnLst>
                          </p:cTn>
                        </p:par>
                        <p:par>
                          <p:cTn id="16" fill="hold" nodeType="afterGroup">
                            <p:stCondLst>
                              <p:cond delay="4500"/>
                            </p:stCondLst>
                            <p:childTnLst>
                              <p:par>
                                <p:cTn id="17" presetID="9" presetClass="entr" presetSubtype="0" fill="hold" grpId="0" nodeType="afterEffect">
                                  <p:stCondLst>
                                    <p:cond delay="1000"/>
                                  </p:stCondLst>
                                  <p:childTnLst>
                                    <p:set>
                                      <p:cBhvr>
                                        <p:cTn id="18" dur="1" fill="hold">
                                          <p:stCondLst>
                                            <p:cond delay="0"/>
                                          </p:stCondLst>
                                        </p:cTn>
                                        <p:tgtEl>
                                          <p:spTgt spid="3080">
                                            <p:txEl>
                                              <p:pRg st="3" end="3"/>
                                            </p:txEl>
                                          </p:spTgt>
                                        </p:tgtEl>
                                        <p:attrNameLst>
                                          <p:attrName>style.visibility</p:attrName>
                                        </p:attrNameLst>
                                      </p:cBhvr>
                                      <p:to>
                                        <p:strVal val="visible"/>
                                      </p:to>
                                    </p:set>
                                    <p:animEffect transition="in" filter="dissolve">
                                      <p:cBhvr>
                                        <p:cTn id="19" dur="500"/>
                                        <p:tgtEl>
                                          <p:spTgt spid="308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0" grpId="0" build="p" autoUpdateAnimBg="0" advAuto="1000"/>
    </p:bldLst>
  </p:timing>
</p:sld>
</file>

<file path=ppt/theme/theme1.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a:ln>
              <a:noFill/>
            </a:ln>
            <a:solidFill>
              <a:schemeClr val="tx1"/>
            </a:solidFill>
            <a:effectLst/>
            <a:latin typeface="Time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314274DCB2BB54AA83C54D03A065558" ma:contentTypeVersion="" ma:contentTypeDescription="Een nieuw document maken." ma:contentTypeScope="" ma:versionID="e4c1680e23778b5f4b4d23c23de179b9">
  <xsd:schema xmlns:xsd="http://www.w3.org/2001/XMLSchema" xmlns:xs="http://www.w3.org/2001/XMLSchema" xmlns:p="http://schemas.microsoft.com/office/2006/metadata/properties" xmlns:ns2="c76c6cae-abb4-4a06-bc8f-18f813001c24" xmlns:ns3="37a32fcf-6030-4bba-9360-2912b9a14f06" xmlns:ns4="d26e5506-11bb-4226-8e79-b11ca7fbbaef" targetNamespace="http://schemas.microsoft.com/office/2006/metadata/properties" ma:root="true" ma:fieldsID="e7ebbaa887729f8b4457294fed21ed1f" ns2:_="" ns3:_="" ns4:_="">
    <xsd:import namespace="c76c6cae-abb4-4a06-bc8f-18f813001c24"/>
    <xsd:import namespace="37a32fcf-6030-4bba-9360-2912b9a14f06"/>
    <xsd:import namespace="d26e5506-11bb-4226-8e79-b11ca7fbbaef"/>
    <xsd:element name="properties">
      <xsd:complexType>
        <xsd:sequence>
          <xsd:element name="documentManagement">
            <xsd:complexType>
              <xsd:all>
                <xsd:element ref="ns2:SharedWithUsers" minOccurs="0"/>
                <xsd:element ref="ns2:SharingHintHash" minOccurs="0"/>
                <xsd:element ref="ns3:MediaServiceMetadata" minOccurs="0"/>
                <xsd:element ref="ns3:MediaServiceFastMetadata" minOccurs="0"/>
                <xsd:element ref="ns4:SharedWithDetails" minOccurs="0"/>
                <xsd:element ref="ns3:MediaServiceAutoTags" minOccurs="0"/>
                <xsd:element ref="ns3:MediaServiceOCR" minOccurs="0"/>
                <xsd:element ref="ns3:MediaServiceDateTaken" minOccurs="0"/>
                <xsd:element ref="ns3:MediaServiceGenerationTime" minOccurs="0"/>
                <xsd:element ref="ns3:MediaServiceEventHashCode"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6c6cae-abb4-4a06-bc8f-18f813001c24" elementFormDefault="qualified">
    <xsd:import namespace="http://schemas.microsoft.com/office/2006/documentManagement/types"/>
    <xsd:import namespace="http://schemas.microsoft.com/office/infopath/2007/PartnerControls"/>
    <xsd:element name="SharedWithUsers" ma:index="8"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Hint-hash delen"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7a32fcf-6030-4bba-9360-2912b9a14f0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26e5506-11bb-4226-8e79-b11ca7fbbaef" elementFormDefault="qualified">
    <xsd:import namespace="http://schemas.microsoft.com/office/2006/documentManagement/types"/>
    <xsd:import namespace="http://schemas.microsoft.com/office/infopath/2007/PartnerControls"/>
    <xsd:element name="SharedWithDetails" ma:index="12"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C196324-BE95-4E65-BAEB-37D6D4477690}"/>
</file>

<file path=customXml/itemProps2.xml><?xml version="1.0" encoding="utf-8"?>
<ds:datastoreItem xmlns:ds="http://schemas.openxmlformats.org/officeDocument/2006/customXml" ds:itemID="{EDD7EF9C-1534-4518-9FBC-73703AC69DA9}"/>
</file>

<file path=customXml/itemProps3.xml><?xml version="1.0" encoding="utf-8"?>
<ds:datastoreItem xmlns:ds="http://schemas.openxmlformats.org/officeDocument/2006/customXml" ds:itemID="{C3C41CD3-3911-464C-B61B-31CBC6390553}"/>
</file>

<file path=docProps/app.xml><?xml version="1.0" encoding="utf-8"?>
<Properties xmlns="http://schemas.openxmlformats.org/officeDocument/2006/extended-properties" xmlns:vt="http://schemas.openxmlformats.org/officeDocument/2006/docPropsVTypes">
  <TotalTime>5209</TotalTime>
  <Words>1293</Words>
  <Application>Microsoft Macintosh PowerPoint</Application>
  <PresentationFormat>Diavoorstelling (4:3)</PresentationFormat>
  <Paragraphs>161</Paragraphs>
  <Slides>23</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23</vt:i4>
      </vt:variant>
    </vt:vector>
  </HeadingPairs>
  <TitlesOfParts>
    <vt:vector size="29" baseType="lpstr">
      <vt:lpstr>Geneva</vt:lpstr>
      <vt:lpstr>ＭＳ Ｐゴシック</vt:lpstr>
      <vt:lpstr>Symbol</vt:lpstr>
      <vt:lpstr>Times</vt:lpstr>
      <vt:lpstr>Times New Roman</vt:lpstr>
      <vt:lpstr>Blank</vt:lpstr>
      <vt:lpstr>Protectionisme versus Internationale samenwerking</vt:lpstr>
      <vt:lpstr>Hoe gebruik je deze uitleg?</vt:lpstr>
      <vt:lpstr>Vrijhandel - Protectionisme </vt:lpstr>
      <vt:lpstr>Vrijhandel - Protectionisme </vt:lpstr>
      <vt:lpstr>Vormen van protectionisme </vt:lpstr>
      <vt:lpstr>Invoerrechten</vt:lpstr>
      <vt:lpstr>Exportrechten</vt:lpstr>
      <vt:lpstr>Exportsubsidies</vt:lpstr>
      <vt:lpstr>Contingentering</vt:lpstr>
      <vt:lpstr>Handelsverdragen</vt:lpstr>
      <vt:lpstr>Non-tarifiaire belemmeringen</vt:lpstr>
      <vt:lpstr>Beperking van vreemde valuta</vt:lpstr>
      <vt:lpstr>Protectie versus Samenwerking</vt:lpstr>
      <vt:lpstr>Samenwerkingsverbanden (algemeen)</vt:lpstr>
      <vt:lpstr>Vrijhandelszone</vt:lpstr>
      <vt:lpstr>Douane-unie</vt:lpstr>
      <vt:lpstr>Gemeenschappelijke markt</vt:lpstr>
      <vt:lpstr>Economische unie</vt:lpstr>
      <vt:lpstr>Monetaire unie</vt:lpstr>
      <vt:lpstr>Samenwerkingsverbanden (schematisch)</vt:lpstr>
      <vt:lpstr>Vrijhandelszone (schematisch)</vt:lpstr>
      <vt:lpstr>Douane-unie (schematisch)</vt:lpstr>
      <vt:lpstr>Protectionisme versus Internationale samenwerking</vt:lpstr>
    </vt:vector>
  </TitlesOfParts>
  <Company>Macintosh</Company>
  <LinksUpToDate>false</LinksUpToDate>
  <SharedDoc>false</SharedDoc>
  <HyperlinksChanged>false</HyperlinksChanged>
  <AppVersion>15.0036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Het marktmechanisme</dc:title>
  <dc:creator>P.J.W.M. D Elfant</dc:creator>
  <cp:lastModifiedBy>Perry D'Elfant</cp:lastModifiedBy>
  <cp:revision>286</cp:revision>
  <dcterms:created xsi:type="dcterms:W3CDTF">2009-12-14T20:51:02Z</dcterms:created>
  <dcterms:modified xsi:type="dcterms:W3CDTF">2017-07-31T08:50:31Z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0x010100A314274DCB2BB54AA83C54D03A065558</vt:lpwstr>
  </property>
</Properties>
</file>